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5" r:id="rId4"/>
  </p:sldMasterIdLst>
  <p:notesMasterIdLst>
    <p:notesMasterId r:id="rId31"/>
  </p:notesMasterIdLst>
  <p:handoutMasterIdLst>
    <p:handoutMasterId r:id="rId32"/>
  </p:handoutMasterIdLst>
  <p:sldIdLst>
    <p:sldId id="256" r:id="rId5"/>
    <p:sldId id="257" r:id="rId6"/>
    <p:sldId id="310" r:id="rId7"/>
    <p:sldId id="311" r:id="rId8"/>
    <p:sldId id="312" r:id="rId9"/>
    <p:sldId id="314" r:id="rId10"/>
    <p:sldId id="278" r:id="rId11"/>
    <p:sldId id="313" r:id="rId12"/>
    <p:sldId id="275" r:id="rId13"/>
    <p:sldId id="309" r:id="rId14"/>
    <p:sldId id="301" r:id="rId15"/>
    <p:sldId id="302" r:id="rId16"/>
    <p:sldId id="291" r:id="rId17"/>
    <p:sldId id="304" r:id="rId18"/>
    <p:sldId id="277" r:id="rId19"/>
    <p:sldId id="305" r:id="rId20"/>
    <p:sldId id="294" r:id="rId21"/>
    <p:sldId id="308" r:id="rId22"/>
    <p:sldId id="273" r:id="rId23"/>
    <p:sldId id="269" r:id="rId24"/>
    <p:sldId id="271" r:id="rId25"/>
    <p:sldId id="299" r:id="rId26"/>
    <p:sldId id="264" r:id="rId27"/>
    <p:sldId id="287" r:id="rId28"/>
    <p:sldId id="288" r:id="rId29"/>
    <p:sldId id="296" r:id="rId30"/>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93066" autoAdjust="0"/>
  </p:normalViewPr>
  <p:slideViewPr>
    <p:cSldViewPr snapToGrid="0" showGuides="1">
      <p:cViewPr varScale="1">
        <p:scale>
          <a:sx n="102" d="100"/>
          <a:sy n="102" d="100"/>
        </p:scale>
        <p:origin x="120" y="462"/>
      </p:cViewPr>
      <p:guideLst>
        <p:guide orient="horz" pos="2160"/>
        <p:guide pos="3840"/>
      </p:guideLst>
    </p:cSldViewPr>
  </p:slideViewPr>
  <p:notesTextViewPr>
    <p:cViewPr>
      <p:scale>
        <a:sx n="1" d="1"/>
        <a:sy n="1" d="1"/>
      </p:scale>
      <p:origin x="0" y="0"/>
    </p:cViewPr>
  </p:notesTextViewPr>
  <p:notesViewPr>
    <p:cSldViewPr snapToGrid="0" showGuides="1">
      <p:cViewPr varScale="1">
        <p:scale>
          <a:sx n="90" d="100"/>
          <a:sy n="90"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3DEC388-69C3-41CE-836D-8CADE66F758F}" type="datetime1">
              <a:rPr lang="fr-FR" smtClean="0"/>
              <a:pPr algn="r" rtl="0"/>
              <a:t>03/12/2021</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E31375A4-56A4-47D6-9801-1991572033F7}" type="slidenum">
              <a:rPr lang="fr-FR"/>
              <a:pPr algn="r"/>
              <a:t>‹N°›</a:t>
            </a:fld>
            <a:endParaRPr lang="fr-F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3CF334A0-7817-44BF-BE74-0C1D60A40209}" type="datetime1">
              <a:rPr lang="fr-FR" smtClean="0"/>
              <a:pPr/>
              <a:t>03/12/2021</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31375A4-56A4-47D6-9801-1991572033F7}" type="slidenum">
              <a:rPr lang="fr-FR"/>
              <a:pPr/>
              <a:t>1</a:t>
            </a:fld>
            <a:endParaRPr lang="fr-FR" dirty="0"/>
          </a:p>
        </p:txBody>
      </p:sp>
    </p:spTree>
    <p:extLst>
      <p:ext uri="{BB962C8B-B14F-4D97-AF65-F5344CB8AC3E}">
        <p14:creationId xmlns:p14="http://schemas.microsoft.com/office/powerpoint/2010/main" val="3585061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2</a:t>
            </a:fld>
            <a:endParaRPr lang="fr-FR" dirty="0"/>
          </a:p>
        </p:txBody>
      </p:sp>
    </p:spTree>
    <p:extLst>
      <p:ext uri="{BB962C8B-B14F-4D97-AF65-F5344CB8AC3E}">
        <p14:creationId xmlns:p14="http://schemas.microsoft.com/office/powerpoint/2010/main" val="234522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Bourdieu et </a:t>
            </a:r>
            <a:r>
              <a:rPr lang="fr-FR" dirty="0" err="1"/>
              <a:t>Passeron</a:t>
            </a:r>
            <a:r>
              <a:rPr lang="fr-FR" dirty="0"/>
              <a:t>  invitaient les enseignants à « Vendre la mèche »,  c’est-à-dire expliciter rationnellement les attendus scolaires, les arracher à ce flou où ils évoluent habituellement et grâce auquel ne les reconnaissent que ceux qui, puisqu’ils en héritent, les ont toujours déjà connus. Que serait-ce d’autre, sinon aménager, par et dans la relation qui noue le maître à l’élève, un espace où il devient possible d’entamer ces exercices de soi sur soi afin d’un tant soit peu maîtriser, déjouer ou reconfigurer des effets mentaux, discursifs et corporels.</a:t>
            </a: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3</a:t>
            </a:fld>
            <a:endParaRPr lang="fr-FR" dirty="0"/>
          </a:p>
        </p:txBody>
      </p:sp>
    </p:spTree>
    <p:extLst>
      <p:ext uri="{BB962C8B-B14F-4D97-AF65-F5344CB8AC3E}">
        <p14:creationId xmlns:p14="http://schemas.microsoft.com/office/powerpoint/2010/main" val="3848806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b="1"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On sait depuis les travaux de Bernstein, Bourdieu, et maintenant </a:t>
            </a:r>
            <a:r>
              <a:rPr lang="fr-FR" sz="1200" b="0" i="0" u="none" strike="noStrike" kern="1200" baseline="0" dirty="0" err="1">
                <a:solidFill>
                  <a:schemeClr val="tx1"/>
                </a:solidFill>
                <a:latin typeface="+mn-lt"/>
                <a:ea typeface="+mn-ea"/>
                <a:cs typeface="+mn-cs"/>
              </a:rPr>
              <a:t>Bonnéry</a:t>
            </a:r>
            <a:r>
              <a:rPr lang="fr-FR" sz="1200" b="0" i="0" u="none" strike="noStrike" kern="1200" baseline="0" dirty="0">
                <a:solidFill>
                  <a:schemeClr val="tx1"/>
                </a:solidFill>
                <a:latin typeface="+mn-lt"/>
                <a:ea typeface="+mn-ea"/>
                <a:cs typeface="+mn-cs"/>
              </a:rPr>
              <a:t> ou </a:t>
            </a:r>
            <a:r>
              <a:rPr lang="fr-FR" sz="1200" b="0" i="0" u="none" strike="noStrike" kern="1200" baseline="0" dirty="0" err="1">
                <a:solidFill>
                  <a:schemeClr val="tx1"/>
                </a:solidFill>
                <a:latin typeface="+mn-lt"/>
                <a:ea typeface="+mn-ea"/>
                <a:cs typeface="+mn-cs"/>
              </a:rPr>
              <a:t>Lahire</a:t>
            </a:r>
            <a:r>
              <a:rPr lang="fr-FR" sz="1200" b="0" i="0" u="none" strike="noStrike" kern="1200" baseline="0" dirty="0">
                <a:solidFill>
                  <a:schemeClr val="tx1"/>
                </a:solidFill>
                <a:latin typeface="+mn-lt"/>
                <a:ea typeface="+mn-ea"/>
                <a:cs typeface="+mn-cs"/>
              </a:rPr>
              <a:t>, que le</a:t>
            </a:r>
          </a:p>
          <a:p>
            <a:r>
              <a:rPr lang="fr-FR" sz="1200" b="0" i="0" u="none" strike="noStrike" kern="1200" baseline="0" dirty="0">
                <a:solidFill>
                  <a:schemeClr val="tx1"/>
                </a:solidFill>
                <a:latin typeface="+mn-lt"/>
                <a:ea typeface="+mn-ea"/>
                <a:cs typeface="+mn-cs"/>
              </a:rPr>
              <a:t>principal problème réside dans l’implicite des attentes du système scolaire, articulées avec le rapport au</a:t>
            </a:r>
          </a:p>
          <a:p>
            <a:r>
              <a:rPr lang="fr-FR" sz="1200" b="0" i="0" u="none" strike="noStrike" kern="1200" baseline="0" dirty="0">
                <a:solidFill>
                  <a:schemeClr val="tx1"/>
                </a:solidFill>
                <a:latin typeface="+mn-lt"/>
                <a:ea typeface="+mn-ea"/>
                <a:cs typeface="+mn-cs"/>
              </a:rPr>
              <a:t>savoir et à la culture écrite (culture légitime) des élèves (notamment de classes populaires). Ce « conflit »</a:t>
            </a:r>
          </a:p>
          <a:p>
            <a:r>
              <a:rPr lang="fr-FR" sz="1200" b="0" i="0" u="none" strike="noStrike" kern="1200" baseline="0" dirty="0">
                <a:solidFill>
                  <a:schemeClr val="tx1"/>
                </a:solidFill>
                <a:latin typeface="+mn-lt"/>
                <a:ea typeface="+mn-ea"/>
                <a:cs typeface="+mn-cs"/>
              </a:rPr>
              <a:t>latent entre l’école et les élèves de classes populaires porte sur les éléments suivants :</a:t>
            </a:r>
          </a:p>
          <a:p>
            <a:r>
              <a:rPr lang="fr-FR" sz="1200" b="0" i="0" u="none" strike="noStrike" kern="1200" baseline="0" dirty="0">
                <a:solidFill>
                  <a:schemeClr val="tx1"/>
                </a:solidFill>
                <a:latin typeface="+mn-lt"/>
                <a:ea typeface="+mn-ea"/>
                <a:cs typeface="+mn-cs"/>
              </a:rPr>
              <a:t>-l’école diffuse des savoirs savants ou culturels « légitimes » ; ceux-ci sont inégalement maîtrisés</a:t>
            </a:r>
          </a:p>
          <a:p>
            <a:r>
              <a:rPr lang="fr-FR" sz="1200" b="0" i="0" u="none" strike="noStrike" kern="1200" baseline="0" dirty="0">
                <a:solidFill>
                  <a:schemeClr val="tx1"/>
                </a:solidFill>
                <a:latin typeface="+mn-lt"/>
                <a:ea typeface="+mn-ea"/>
                <a:cs typeface="+mn-cs"/>
              </a:rPr>
              <a:t>par les élèves (capital culturel « substantiel »).</a:t>
            </a:r>
          </a:p>
          <a:p>
            <a:r>
              <a:rPr lang="fr-FR" sz="1200" b="0" i="0" u="none" strike="noStrike" kern="1200" baseline="0" dirty="0">
                <a:solidFill>
                  <a:schemeClr val="tx1"/>
                </a:solidFill>
                <a:latin typeface="+mn-lt"/>
                <a:ea typeface="+mn-ea"/>
                <a:cs typeface="+mn-cs"/>
              </a:rPr>
              <a:t>-l’école cherche à faire passer l’élève d’une connaissance limitée à l’expérience à une</a:t>
            </a:r>
          </a:p>
          <a:p>
            <a:r>
              <a:rPr lang="fr-FR" sz="1200" b="0" i="0" u="none" strike="noStrike" kern="1200" baseline="0" dirty="0">
                <a:solidFill>
                  <a:schemeClr val="tx1"/>
                </a:solidFill>
                <a:latin typeface="+mn-lt"/>
                <a:ea typeface="+mn-ea"/>
                <a:cs typeface="+mn-cs"/>
              </a:rPr>
              <a:t>conceptualisation qui permette une maîtrise réflexive (de l’étude de la carte des reliefs d’Auvergne à la</a:t>
            </a:r>
          </a:p>
          <a:p>
            <a:r>
              <a:rPr lang="fr-FR" sz="1200" b="0" i="0" u="none" strike="noStrike" kern="1200" baseline="0" dirty="0">
                <a:solidFill>
                  <a:schemeClr val="tx1"/>
                </a:solidFill>
                <a:latin typeface="+mn-lt"/>
                <a:ea typeface="+mn-ea"/>
                <a:cs typeface="+mn-cs"/>
              </a:rPr>
              <a:t>maîtrise de la cartographie des reliefs…).</a:t>
            </a:r>
          </a:p>
          <a:p>
            <a:r>
              <a:rPr lang="fr-FR" sz="1200" b="0" i="0" u="none" strike="noStrike" kern="1200" baseline="0" dirty="0">
                <a:solidFill>
                  <a:schemeClr val="tx1"/>
                </a:solidFill>
                <a:latin typeface="+mn-lt"/>
                <a:ea typeface="+mn-ea"/>
                <a:cs typeface="+mn-cs"/>
              </a:rPr>
              <a:t>-l’école suppose un rapport au savoir où l’expérience est mise à distance, les pratiques sont prises</a:t>
            </a:r>
          </a:p>
          <a:p>
            <a:r>
              <a:rPr lang="fr-FR" sz="1200" b="0" i="0" u="none" strike="noStrike" kern="1200" baseline="0" dirty="0">
                <a:solidFill>
                  <a:schemeClr val="tx1"/>
                </a:solidFill>
                <a:latin typeface="+mn-lt"/>
                <a:ea typeface="+mn-ea"/>
                <a:cs typeface="+mn-cs"/>
              </a:rPr>
              <a:t>comme objet de réflexion, et où le savoir est considéré comme digne d’être acquis pour lui-même, parce</a:t>
            </a:r>
          </a:p>
          <a:p>
            <a:r>
              <a:rPr lang="fr-FR" sz="1200" b="0" i="0" u="none" strike="noStrike" kern="1200" baseline="0" dirty="0">
                <a:solidFill>
                  <a:schemeClr val="tx1"/>
                </a:solidFill>
                <a:latin typeface="+mn-lt"/>
                <a:ea typeface="+mn-ea"/>
                <a:cs typeface="+mn-cs"/>
              </a:rPr>
              <a:t>qu’il permet de mieux comprendre le monde (et donc d’agir sur lui) (</a:t>
            </a:r>
            <a:r>
              <a:rPr lang="fr-FR" sz="1200" b="0" i="0" u="none" strike="noStrike" kern="1200" baseline="0" dirty="0" err="1">
                <a:solidFill>
                  <a:schemeClr val="tx1"/>
                </a:solidFill>
                <a:latin typeface="+mn-lt"/>
                <a:ea typeface="+mn-ea"/>
                <a:cs typeface="+mn-cs"/>
              </a:rPr>
              <a:t>Lahire</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Bonnéry</a:t>
            </a:r>
            <a:r>
              <a:rPr lang="fr-FR" sz="1200" b="0" i="0" u="none" strike="noStrike" kern="1200" baseline="0" dirty="0">
                <a:solidFill>
                  <a:schemeClr val="tx1"/>
                </a:solidFill>
                <a:latin typeface="+mn-lt"/>
                <a:ea typeface="+mn-ea"/>
                <a:cs typeface="+mn-cs"/>
              </a:rPr>
              <a:t>). Or, tous les élèves</a:t>
            </a:r>
          </a:p>
          <a:p>
            <a:r>
              <a:rPr lang="fr-FR" sz="1200" b="0" i="0" u="none" strike="noStrike" kern="1200" baseline="0" dirty="0">
                <a:solidFill>
                  <a:schemeClr val="tx1"/>
                </a:solidFill>
                <a:latin typeface="+mn-lt"/>
                <a:ea typeface="+mn-ea"/>
                <a:cs typeface="+mn-cs"/>
              </a:rPr>
              <a:t>ne sont pas également disposés et préparés à adopter ce rapport au savoir.</a:t>
            </a:r>
          </a:p>
          <a:p>
            <a:r>
              <a:rPr lang="fr-FR" sz="1200" b="0" i="0" u="none" strike="noStrike" kern="1200" baseline="0" dirty="0">
                <a:solidFill>
                  <a:schemeClr val="tx1"/>
                </a:solidFill>
                <a:latin typeface="+mn-lt"/>
                <a:ea typeface="+mn-ea"/>
                <a:cs typeface="+mn-cs"/>
              </a:rPr>
              <a:t>-l’école suppose certaines façons de parler, un usage « écrit » de l’oral, une participation au cours</a:t>
            </a:r>
          </a:p>
          <a:p>
            <a:r>
              <a:rPr lang="fr-FR" sz="1200" b="0" i="0" u="none" strike="noStrike" kern="1200" baseline="0" dirty="0">
                <a:solidFill>
                  <a:schemeClr val="tx1"/>
                </a:solidFill>
                <a:latin typeface="+mn-lt"/>
                <a:ea typeface="+mn-ea"/>
                <a:cs typeface="+mn-cs"/>
              </a:rPr>
              <a:t>qui obéisse à des objectifs de savoir, etc.</a:t>
            </a:r>
          </a:p>
          <a:p>
            <a:r>
              <a:rPr lang="fr-FR" sz="1200" b="0" i="0" u="none" strike="noStrike" kern="1200" baseline="0" dirty="0">
                <a:solidFill>
                  <a:schemeClr val="tx1"/>
                </a:solidFill>
                <a:latin typeface="+mn-lt"/>
                <a:ea typeface="+mn-ea"/>
                <a:cs typeface="+mn-cs"/>
              </a:rPr>
              <a:t>Ces phénomènes caractérisent l’inégalité culturelle des élèves face à l’école. Ils sont souvent</a:t>
            </a:r>
          </a:p>
          <a:p>
            <a:r>
              <a:rPr lang="fr-FR" sz="1200" b="0" i="0" u="none" strike="noStrike" kern="1200" baseline="0" dirty="0">
                <a:solidFill>
                  <a:schemeClr val="tx1"/>
                </a:solidFill>
                <a:latin typeface="+mn-lt"/>
                <a:ea typeface="+mn-ea"/>
                <a:cs typeface="+mn-cs"/>
              </a:rPr>
              <a:t>implicites, et on considère trop souvent que les élèves arrivent à égalité face à ces exigences. Les façons</a:t>
            </a:r>
          </a:p>
          <a:p>
            <a:r>
              <a:rPr lang="fr-FR" sz="1200" b="0" i="0" u="none" strike="noStrike" kern="1200" baseline="0" dirty="0">
                <a:solidFill>
                  <a:schemeClr val="tx1"/>
                </a:solidFill>
                <a:latin typeface="+mn-lt"/>
                <a:ea typeface="+mn-ea"/>
                <a:cs typeface="+mn-cs"/>
              </a:rPr>
              <a:t>de faire cours ne mettent pas nécessairement les élèves en situation de se confronter à, et de surmonter la</a:t>
            </a:r>
          </a:p>
          <a:p>
            <a:r>
              <a:rPr lang="fr-FR" sz="1200" b="0" i="0" u="none" strike="noStrike" kern="1200" baseline="0" dirty="0">
                <a:solidFill>
                  <a:schemeClr val="tx1"/>
                </a:solidFill>
                <a:latin typeface="+mn-lt"/>
                <a:ea typeface="+mn-ea"/>
                <a:cs typeface="+mn-cs"/>
              </a:rPr>
              <a:t>difficulté cognitive de ces exigences.</a:t>
            </a:r>
          </a:p>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4</a:t>
            </a:fld>
            <a:endParaRPr lang="fr-FR" dirty="0"/>
          </a:p>
        </p:txBody>
      </p:sp>
    </p:spTree>
    <p:extLst>
      <p:ext uri="{BB962C8B-B14F-4D97-AF65-F5344CB8AC3E}">
        <p14:creationId xmlns:p14="http://schemas.microsoft.com/office/powerpoint/2010/main" val="429361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effectLst/>
              </a:rPr>
              <a:t>La notion de posture inclut inséparablement une dimension discursive (l''ethos discursif) et non-discursive (l''ensemble des conduites extra-verbales de présentation de soi). </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fr-FR" sz="1200" b="0" i="0" u="none" strike="noStrike" kern="1200" cap="none" spc="0" normalizeH="0" baseline="0" noProof="0" smtClean="0">
                <a:ln>
                  <a:noFill/>
                </a:ln>
                <a:solidFill>
                  <a:srgbClr val="514843"/>
                </a:solidFill>
                <a:effectLst/>
                <a:uLnTx/>
                <a:uFillTx/>
                <a:latin typeface="Euphem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dirty="0">
              <a:ln>
                <a:noFill/>
              </a:ln>
              <a:solidFill>
                <a:srgbClr val="514843"/>
              </a:solidFill>
              <a:effectLst/>
              <a:uLnTx/>
              <a:uFillTx/>
              <a:latin typeface="Euphemia"/>
              <a:ea typeface="+mn-ea"/>
              <a:cs typeface="+mn-cs"/>
            </a:endParaRPr>
          </a:p>
        </p:txBody>
      </p:sp>
    </p:spTree>
    <p:extLst>
      <p:ext uri="{BB962C8B-B14F-4D97-AF65-F5344CB8AC3E}">
        <p14:creationId xmlns:p14="http://schemas.microsoft.com/office/powerpoint/2010/main" val="3707529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je trouve quand on se situe dans la zone proximale de développement que en fait l'élève il est déjà en cours d’acquisition, les parents c'est top, ils sont là, ils aident…, mais dans…, dans un truc complètement nouveau… Où il faut construire.… que l'enfant…, qui est martien pour l'enfant, euh…, les parents ils peuvent pas (Constance)</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E2: les parents, ils ont quand même fait un boulot exceptionnel, malgré le fait qu’il y ait eu du retard, malgré tout ça, j’ai trouvé quand même qu’ils étaient quand même là alors oui, ils ont jeté l’éponge de temps en temps, parce que…les enfants ils ont pas toujours été faciles avec les parents…</a:t>
            </a:r>
          </a:p>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12</a:t>
            </a:fld>
            <a:endParaRPr lang="fr-FR" dirty="0"/>
          </a:p>
        </p:txBody>
      </p:sp>
    </p:spTree>
    <p:extLst>
      <p:ext uri="{BB962C8B-B14F-4D97-AF65-F5344CB8AC3E}">
        <p14:creationId xmlns:p14="http://schemas.microsoft.com/office/powerpoint/2010/main" val="594358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17</a:t>
            </a:fld>
            <a:endParaRPr lang="fr-FR" dirty="0"/>
          </a:p>
        </p:txBody>
      </p:sp>
    </p:spTree>
    <p:extLst>
      <p:ext uri="{BB962C8B-B14F-4D97-AF65-F5344CB8AC3E}">
        <p14:creationId xmlns:p14="http://schemas.microsoft.com/office/powerpoint/2010/main" val="680902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514843"/>
                </a:solidFill>
                <a:latin typeface="+mn-lt"/>
              </a:rPr>
              <a:t>Mme Vasseur avait tout préparé à l’avance : elle modifie le support (passage au PDF) et c’est le rythme de l’envoi qui donne le tempo aux parents et régule les apprentissages. Ce sont les enfants qui savent ce qu’ils ont à faire, enseignement implicite, possible parce que complètement </a:t>
            </a:r>
            <a:r>
              <a:rPr lang="fr-FR" sz="1200" dirty="0" err="1">
                <a:solidFill>
                  <a:srgbClr val="514843"/>
                </a:solidFill>
                <a:latin typeface="+mn-lt"/>
              </a:rPr>
              <a:t>routinisé</a:t>
            </a:r>
            <a:r>
              <a:rPr lang="fr-FR" sz="1200" dirty="0">
                <a:solidFill>
                  <a:srgbClr val="514843"/>
                </a:solidFill>
                <a:latin typeface="+mn-lt"/>
              </a:rPr>
              <a:t>. Maud choisit de faire faire à la maison ce qu’elle fait en classe, elle envoie un guide aux parents : formule à la fois les objectifs, la méthode et prévoit les difficultés éventuelles. Elle rend visible son travail d’enseignante. </a:t>
            </a:r>
            <a:r>
              <a:rPr lang="fr-FR" sz="1200" dirty="0" err="1">
                <a:solidFill>
                  <a:srgbClr val="514843"/>
                </a:solidFill>
                <a:latin typeface="+mn-lt"/>
              </a:rPr>
              <a:t>Vincianne</a:t>
            </a:r>
            <a:r>
              <a:rPr lang="fr-FR" sz="1200" dirty="0">
                <a:solidFill>
                  <a:srgbClr val="514843"/>
                </a:solidFill>
                <a:latin typeface="+mn-lt"/>
              </a:rPr>
              <a:t> modifie sa démarche d’enseignement : les objectifs d’enseignement ne sont pas visibles, les tâches sont claires, et il y a un étayage qui ne peut être compris que par les enfants qui connaissent les habitudes de la classe. </a:t>
            </a:r>
          </a:p>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18</a:t>
            </a:fld>
            <a:endParaRPr lang="fr-FR" dirty="0"/>
          </a:p>
        </p:txBody>
      </p:sp>
    </p:spTree>
    <p:extLst>
      <p:ext uri="{BB962C8B-B14F-4D97-AF65-F5344CB8AC3E}">
        <p14:creationId xmlns:p14="http://schemas.microsoft.com/office/powerpoint/2010/main" val="3795767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25</a:t>
            </a:fld>
            <a:endParaRPr lang="fr-FR" dirty="0"/>
          </a:p>
        </p:txBody>
      </p:sp>
    </p:spTree>
    <p:extLst>
      <p:ext uri="{BB962C8B-B14F-4D97-AF65-F5344CB8AC3E}">
        <p14:creationId xmlns:p14="http://schemas.microsoft.com/office/powerpoint/2010/main" val="3438092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A93682C-1666-439C-B1F6-2324BA8BDEE9}" type="datetime1">
              <a:rPr lang="fr-FR" smtClean="0"/>
              <a:pPr/>
              <a:t>03/12/2021</a:t>
            </a:fld>
            <a:endParaRPr lang="fr-FR" dirty="0"/>
          </a:p>
        </p:txBody>
      </p:sp>
      <p:sp>
        <p:nvSpPr>
          <p:cNvPr id="5" name="Footer Placeholder 4"/>
          <p:cNvSpPr>
            <a:spLocks noGrp="1"/>
          </p:cNvSpPr>
          <p:nvPr>
            <p:ph type="ftr" sz="quarter" idx="11"/>
          </p:nvPr>
        </p:nvSpPr>
        <p:spPr/>
        <p:txBody>
          <a:bodyPr/>
          <a:lstStyle>
            <a:lvl1pPr>
              <a:defRPr>
                <a:solidFill>
                  <a:srgbClr val="FFFFFF"/>
                </a:solidFill>
              </a:defRPr>
            </a:lvl1pPr>
          </a:lstStyle>
          <a:p>
            <a:pPr rtl="0"/>
            <a:endParaRPr lang="fr-FR" noProof="0"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31375A4-56A4-47D6-9801-1991572033F7}" type="slidenum">
              <a:rPr lang="fr-FR" smtClean="0"/>
              <a:pPr/>
              <a:t>‹N°›</a:t>
            </a:fld>
            <a:endParaRPr lang="fr-FR"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66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5560E40-E96F-4F90-B177-9CA529868AE7}" type="datetime1">
              <a:rPr lang="fr-FR" smtClean="0"/>
              <a:pPr/>
              <a:t>03/12/2021</a:t>
            </a:fld>
            <a:endParaRPr lang="fr-FR"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416088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5D8A20-D5AA-4EBF-82E0-3620BEFE5662}" type="datetime1">
              <a:rPr lang="fr-FR" smtClean="0"/>
              <a:pPr/>
              <a:t>03/12/2021</a:t>
            </a:fld>
            <a:endParaRPr lang="fr-FR"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20569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DB54D6-28DC-40C0-8824-32CC37999B83}" type="datetime1">
              <a:rPr lang="fr-FR" smtClean="0"/>
              <a:pPr/>
              <a:t>03/12/2021</a:t>
            </a:fld>
            <a:endParaRPr lang="fr-FR"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215502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r>
              <a:rPr lang="fr-FR"/>
              <a:t>​</a:t>
            </a:r>
            <a:fld id="{FF5F1CE1-2D83-4710-B005-E03A94773F54}" type="datetime1">
              <a:rPr lang="fr-FR" smtClean="0"/>
              <a:pPr/>
              <a:t>03/12/2021</a:t>
            </a:fld>
            <a:r>
              <a:rPr lang="fr-FR"/>
              <a:t>​</a:t>
            </a:r>
            <a:endParaRPr lang="fr-FR"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fld id="{E31375A4-56A4-47D6-9801-1991572033F7}" type="slidenum">
              <a:rPr lang="fr-FR" smtClean="0"/>
              <a:pPr/>
              <a:t>‹N°›</a:t>
            </a:fld>
            <a:endParaRPr lang="fr-FR"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42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3CC60CA-F5F0-431E-AD16-DA84336EFE3A}" type="datetime1">
              <a:rPr lang="fr-FR" smtClean="0"/>
              <a:pPr/>
              <a:t>03/12/2021</a:t>
            </a:fld>
            <a:endParaRPr lang="fr-FR"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234980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7571E30-3F8C-45A0-A97D-32FEE21AD3FE}" type="datetime1">
              <a:rPr lang="fr-FR" smtClean="0"/>
              <a:pPr/>
              <a:t>03/12/2021</a:t>
            </a:fld>
            <a:endParaRPr lang="fr-FR" dirty="0"/>
          </a:p>
        </p:txBody>
      </p:sp>
      <p:sp>
        <p:nvSpPr>
          <p:cNvPr id="8" name="Footer Placeholder 7"/>
          <p:cNvSpPr>
            <a:spLocks noGrp="1"/>
          </p:cNvSpPr>
          <p:nvPr>
            <p:ph type="ftr" sz="quarter" idx="11"/>
          </p:nvPr>
        </p:nvSpPr>
        <p:spPr/>
        <p:txBody>
          <a:bodyPr/>
          <a:lstStyle/>
          <a:p>
            <a:pPr rtl="0"/>
            <a:endParaRPr lang="fr-FR" noProof="0" dirty="0"/>
          </a:p>
        </p:txBody>
      </p:sp>
      <p:sp>
        <p:nvSpPr>
          <p:cNvPr id="9" name="Slide Number Placeholder 8"/>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057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FR"/>
              <a:t>​</a:t>
            </a:r>
            <a:fld id="{B4D55279-C06B-4789-90C7-CDBF3CF07A5D}" type="datetime1">
              <a:rPr lang="fr-FR" smtClean="0"/>
              <a:pPr/>
              <a:t>03/12/2021</a:t>
            </a:fld>
            <a:r>
              <a:rPr lang="fr-FR"/>
              <a:t>​</a:t>
            </a:r>
            <a:endParaRPr lang="fr-FR" dirty="0"/>
          </a:p>
        </p:txBody>
      </p:sp>
      <p:sp>
        <p:nvSpPr>
          <p:cNvPr id="4" name="Footer Placeholder 3"/>
          <p:cNvSpPr>
            <a:spLocks noGrp="1"/>
          </p:cNvSpPr>
          <p:nvPr>
            <p:ph type="ftr" sz="quarter" idx="11"/>
          </p:nvPr>
        </p:nvSpPr>
        <p:spPr/>
        <p:txBody>
          <a:bodyPr/>
          <a:lstStyle/>
          <a:p>
            <a:pPr rtl="0"/>
            <a:endParaRPr lang="fr-FR" noProof="0" dirty="0"/>
          </a:p>
        </p:txBody>
      </p:sp>
      <p:sp>
        <p:nvSpPr>
          <p:cNvPr id="5" name="Slide Number Placeholder 4"/>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86541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EA7CD-A54C-4044-94F4-AD92C5338D2B}" type="datetime1">
              <a:rPr lang="fr-FR" smtClean="0"/>
              <a:pPr/>
              <a:t>03/12/2021</a:t>
            </a:fld>
            <a:endParaRPr lang="fr-FR" dirty="0"/>
          </a:p>
        </p:txBody>
      </p:sp>
      <p:sp>
        <p:nvSpPr>
          <p:cNvPr id="3" name="Footer Placeholder 2"/>
          <p:cNvSpPr>
            <a:spLocks noGrp="1"/>
          </p:cNvSpPr>
          <p:nvPr>
            <p:ph type="ftr" sz="quarter" idx="11"/>
          </p:nvPr>
        </p:nvSpPr>
        <p:spPr/>
        <p:txBody>
          <a:bodyPr/>
          <a:lstStyle/>
          <a:p>
            <a:pPr rtl="0"/>
            <a:endParaRPr lang="fr-FR" noProof="0" dirty="0"/>
          </a:p>
        </p:txBody>
      </p:sp>
      <p:sp>
        <p:nvSpPr>
          <p:cNvPr id="4" name="Slide Number Placeholder 3"/>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164314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214D363-38EB-4EFE-A4CB-9D469BC54DCB}" type="datetime1">
              <a:rPr lang="fr-FR" smtClean="0"/>
              <a:pPr/>
              <a:t>03/12/2021</a:t>
            </a:fld>
            <a:endParaRPr lang="fr-FR"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293281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5AC62B6-9765-4D0D-A062-B6261D408591}" type="datetime1">
              <a:rPr lang="fr-FR" smtClean="0"/>
              <a:pPr/>
              <a:t>03/12/2021</a:t>
            </a:fld>
            <a:endParaRPr lang="fr-FR"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297674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r>
              <a:rPr lang="fr-FR"/>
              <a:t>​</a:t>
            </a:r>
            <a:fld id="{B4D55279-C06B-4789-90C7-CDBF3CF07A5D}" type="datetime1">
              <a:rPr lang="fr-FR" smtClean="0"/>
              <a:pPr/>
              <a:t>03/12/2021</a:t>
            </a:fld>
            <a:r>
              <a:rPr lang="fr-FR"/>
              <a:t>​</a:t>
            </a:r>
            <a:endParaRPr lang="fr-FR"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rtl="0"/>
            <a:endParaRPr lang="fr-FR" noProof="0"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1580904994"/>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youtu.be/NrQDgfiPA6w" TargetMode="External"/><Relationship Id="rId3" Type="http://schemas.openxmlformats.org/officeDocument/2006/relationships/notesSlide" Target="../notesSlides/notesSlide7.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 Id="rId9"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ezproxy.u-pec.fr/10.3917/puf.kakpo.2012.01" TargetMode="External"/><Relationship Id="rId2" Type="http://schemas.openxmlformats.org/officeDocument/2006/relationships/hyperlink" Target="https://doi.org/10.3917/admed.169.01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4218708" y="882376"/>
            <a:ext cx="6858231" cy="2926080"/>
          </a:xfrm>
        </p:spPr>
        <p:txBody>
          <a:bodyPr rtlCol="0" anchor="ctr">
            <a:normAutofit/>
          </a:bodyPr>
          <a:lstStyle/>
          <a:p>
            <a:pPr algn="r" rtl="0"/>
            <a:r>
              <a:rPr lang="fr-FR" sz="2800" b="0" cap="none" dirty="0">
                <a:ln w="0"/>
                <a:solidFill>
                  <a:schemeClr val="tx1"/>
                </a:solidFill>
                <a:effectLst>
                  <a:outerShdw blurRad="38100" dist="19050" dir="2700000" algn="tl" rotWithShape="0">
                    <a:schemeClr val="dk1">
                      <a:alpha val="40000"/>
                    </a:schemeClr>
                  </a:outerShdw>
                </a:effectLst>
              </a:rPr>
              <a:t>La lecture en CP pendant </a:t>
            </a:r>
            <a:br>
              <a:rPr lang="fr-FR" sz="2800" b="0" cap="none" dirty="0">
                <a:ln w="0"/>
                <a:solidFill>
                  <a:schemeClr val="tx1"/>
                </a:solidFill>
                <a:effectLst>
                  <a:outerShdw blurRad="38100" dist="19050" dir="2700000" algn="tl" rotWithShape="0">
                    <a:schemeClr val="dk1">
                      <a:alpha val="40000"/>
                    </a:schemeClr>
                  </a:outerShdw>
                </a:effectLst>
              </a:rPr>
            </a:br>
            <a:r>
              <a:rPr lang="fr-FR" sz="2800" b="0" cap="none" dirty="0">
                <a:ln w="0"/>
                <a:solidFill>
                  <a:schemeClr val="tx1"/>
                </a:solidFill>
                <a:effectLst>
                  <a:outerShdw blurRad="38100" dist="19050" dir="2700000" algn="tl" rotWithShape="0">
                    <a:schemeClr val="dk1">
                      <a:alpha val="40000"/>
                    </a:schemeClr>
                  </a:outerShdw>
                </a:effectLst>
              </a:rPr>
              <a:t>le confinement : </a:t>
            </a:r>
            <a:br>
              <a:rPr lang="fr-FR" sz="2800" b="0" cap="none" dirty="0">
                <a:ln w="0"/>
                <a:solidFill>
                  <a:schemeClr val="tx1"/>
                </a:solidFill>
                <a:effectLst>
                  <a:outerShdw blurRad="38100" dist="19050" dir="2700000" algn="tl" rotWithShape="0">
                    <a:schemeClr val="dk1">
                      <a:alpha val="40000"/>
                    </a:schemeClr>
                  </a:outerShdw>
                </a:effectLst>
              </a:rPr>
            </a:br>
            <a:r>
              <a:rPr lang="fr-FR" sz="2800" b="0" cap="none" dirty="0">
                <a:ln w="0"/>
                <a:solidFill>
                  <a:schemeClr val="tx1"/>
                </a:solidFill>
                <a:effectLst>
                  <a:outerShdw blurRad="38100" dist="19050" dir="2700000" algn="tl" rotWithShape="0">
                    <a:schemeClr val="dk1">
                      <a:alpha val="40000"/>
                    </a:schemeClr>
                  </a:outerShdw>
                </a:effectLst>
              </a:rPr>
              <a:t>quelle visibilité pour </a:t>
            </a:r>
            <a:br>
              <a:rPr lang="fr-FR" sz="2800" b="0" cap="none" dirty="0">
                <a:ln w="0"/>
                <a:solidFill>
                  <a:schemeClr val="tx1"/>
                </a:solidFill>
                <a:effectLst>
                  <a:outerShdw blurRad="38100" dist="19050" dir="2700000" algn="tl" rotWithShape="0">
                    <a:schemeClr val="dk1">
                      <a:alpha val="40000"/>
                    </a:schemeClr>
                  </a:outerShdw>
                </a:effectLst>
              </a:rPr>
            </a:br>
            <a:r>
              <a:rPr lang="fr-FR" sz="2800" b="0" cap="none" dirty="0">
                <a:ln w="0"/>
                <a:solidFill>
                  <a:schemeClr val="tx1"/>
                </a:solidFill>
                <a:effectLst>
                  <a:outerShdw blurRad="38100" dist="19050" dir="2700000" algn="tl" rotWithShape="0">
                    <a:schemeClr val="dk1">
                      <a:alpha val="40000"/>
                    </a:schemeClr>
                  </a:outerShdw>
                </a:effectLst>
              </a:rPr>
              <a:t>les enjeux d’apprentissage ?</a:t>
            </a:r>
          </a:p>
        </p:txBody>
      </p:sp>
      <p:sp>
        <p:nvSpPr>
          <p:cNvPr id="7" name="Sous-titre 6"/>
          <p:cNvSpPr>
            <a:spLocks noGrp="1"/>
          </p:cNvSpPr>
          <p:nvPr>
            <p:ph type="subTitle" idx="1"/>
          </p:nvPr>
        </p:nvSpPr>
        <p:spPr>
          <a:xfrm>
            <a:off x="4218708" y="3808456"/>
            <a:ext cx="7070788" cy="1388165"/>
          </a:xfrm>
        </p:spPr>
        <p:txBody>
          <a:bodyPr rtlCol="0">
            <a:normAutofit/>
          </a:bodyPr>
          <a:lstStyle/>
          <a:p>
            <a:pPr rtl="0"/>
            <a:r>
              <a:rPr lang="fr-FR" dirty="0"/>
              <a:t>Belinda </a:t>
            </a:r>
            <a:r>
              <a:rPr lang="fr-FR" dirty="0" err="1"/>
              <a:t>Lavieu-Gwozdz</a:t>
            </a:r>
            <a:r>
              <a:rPr lang="fr-FR" dirty="0"/>
              <a:t> et Cendrine Waszak</a:t>
            </a:r>
          </a:p>
          <a:p>
            <a:pPr rtl="0"/>
            <a:r>
              <a:rPr lang="fr-FR" dirty="0"/>
              <a:t>INSPE de Créteil</a:t>
            </a:r>
          </a:p>
          <a:p>
            <a:pPr rtl="0"/>
            <a:r>
              <a:rPr lang="fr-FR" dirty="0"/>
              <a:t>CIRCEFT-ESCOL</a:t>
            </a:r>
          </a:p>
        </p:txBody>
      </p:sp>
      <p:pic>
        <p:nvPicPr>
          <p:cNvPr id="2" name="Image 1"/>
          <p:cNvPicPr>
            <a:picLocks noChangeAspect="1"/>
          </p:cNvPicPr>
          <p:nvPr/>
        </p:nvPicPr>
        <p:blipFill>
          <a:blip r:embed="rId3"/>
          <a:stretch>
            <a:fillRect/>
          </a:stretch>
        </p:blipFill>
        <p:spPr>
          <a:xfrm>
            <a:off x="9250096" y="5196621"/>
            <a:ext cx="2039400" cy="1107800"/>
          </a:xfrm>
          <a:prstGeom prst="rect">
            <a:avLst/>
          </a:prstGeom>
        </p:spPr>
      </p:pic>
      <p:pic>
        <p:nvPicPr>
          <p:cNvPr id="3" name="Image 2"/>
          <p:cNvPicPr>
            <a:picLocks noChangeAspect="1"/>
          </p:cNvPicPr>
          <p:nvPr/>
        </p:nvPicPr>
        <p:blipFill>
          <a:blip r:embed="rId4"/>
          <a:stretch>
            <a:fillRect/>
          </a:stretch>
        </p:blipFill>
        <p:spPr>
          <a:xfrm>
            <a:off x="651026" y="1165613"/>
            <a:ext cx="5704762" cy="1428571"/>
          </a:xfrm>
          <a:prstGeom prst="rect">
            <a:avLst/>
          </a:prstGeom>
        </p:spPr>
      </p:pic>
      <p:pic>
        <p:nvPicPr>
          <p:cNvPr id="8" name="Image 7">
            <a:extLst>
              <a:ext uri="{FF2B5EF4-FFF2-40B4-BE49-F238E27FC236}">
                <a16:creationId xmlns:a16="http://schemas.microsoft.com/office/drawing/2014/main" id="{1DA63394-A4CF-4822-AAA1-424D6B003891}"/>
              </a:ext>
            </a:extLst>
          </p:cNvPr>
          <p:cNvPicPr>
            <a:picLocks noChangeAspect="1"/>
          </p:cNvPicPr>
          <p:nvPr/>
        </p:nvPicPr>
        <p:blipFill>
          <a:blip r:embed="rId4"/>
          <a:stretch>
            <a:fillRect/>
          </a:stretch>
        </p:blipFill>
        <p:spPr>
          <a:xfrm>
            <a:off x="803426" y="1318013"/>
            <a:ext cx="5704762" cy="1428571"/>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Résultats </a:t>
            </a:r>
          </a:p>
        </p:txBody>
      </p:sp>
      <p:sp>
        <p:nvSpPr>
          <p:cNvPr id="5" name="Espace réservé du contenu 4"/>
          <p:cNvSpPr>
            <a:spLocks noGrp="1"/>
          </p:cNvSpPr>
          <p:nvPr>
            <p:ph idx="1"/>
          </p:nvPr>
        </p:nvSpPr>
        <p:spPr/>
        <p:txBody>
          <a:bodyPr/>
          <a:lstStyle/>
          <a:p>
            <a:pPr lvl="0"/>
            <a:r>
              <a:rPr lang="fr-FR" sz="2400" dirty="0">
                <a:solidFill>
                  <a:schemeClr val="tx1"/>
                </a:solidFill>
              </a:rPr>
              <a:t>Nous présenterons nos remarques : </a:t>
            </a:r>
          </a:p>
          <a:p>
            <a:pPr lvl="1"/>
            <a:r>
              <a:rPr lang="fr-FR" sz="2200" dirty="0">
                <a:solidFill>
                  <a:schemeClr val="tx1"/>
                </a:solidFill>
              </a:rPr>
              <a:t>Sur le cadrage (discours régulateur, dont l’importance est corrélée au type de pédagogie, visible ou invisible, mise en œuvre )</a:t>
            </a:r>
          </a:p>
          <a:p>
            <a:pPr lvl="1"/>
            <a:r>
              <a:rPr lang="fr-FR" sz="2200" dirty="0">
                <a:solidFill>
                  <a:schemeClr val="tx1"/>
                </a:solidFill>
              </a:rPr>
              <a:t>Sur les contenus enseignés (plus ou moins explicites) : discours instructeur</a:t>
            </a:r>
          </a:p>
          <a:p>
            <a:r>
              <a:rPr lang="fr-FR" sz="2400" dirty="0">
                <a:solidFill>
                  <a:schemeClr val="tx1"/>
                </a:solidFill>
              </a:rPr>
              <a:t>Côté enseignants / côté parents</a:t>
            </a:r>
          </a:p>
          <a:p>
            <a:pPr lvl="1"/>
            <a:endParaRPr lang="fr-FR" sz="2200" dirty="0">
              <a:solidFill>
                <a:srgbClr val="0F6FC6"/>
              </a:solidFill>
            </a:endParaRPr>
          </a:p>
          <a:p>
            <a:pPr lvl="1"/>
            <a:endParaRPr lang="fr-FR" sz="2200" dirty="0">
              <a:solidFill>
                <a:srgbClr val="0F6FC6"/>
              </a:solidFill>
            </a:endParaRPr>
          </a:p>
          <a:p>
            <a:pPr marL="45720" indent="0">
              <a:buNone/>
            </a:pPr>
            <a:endParaRPr lang="fr-FR" dirty="0"/>
          </a:p>
        </p:txBody>
      </p:sp>
    </p:spTree>
    <p:extLst>
      <p:ext uri="{BB962C8B-B14F-4D97-AF65-F5344CB8AC3E}">
        <p14:creationId xmlns:p14="http://schemas.microsoft.com/office/powerpoint/2010/main" val="3843626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836023"/>
          </a:xfrm>
        </p:spPr>
        <p:txBody>
          <a:bodyPr/>
          <a:lstStyle/>
          <a:p>
            <a:r>
              <a:rPr lang="fr-FR" sz="2400" b="1" dirty="0"/>
              <a:t>Cadrage imposé : les contraintes matérielles </a:t>
            </a:r>
            <a:endParaRPr lang="fr-FR" b="1" dirty="0"/>
          </a:p>
        </p:txBody>
      </p:sp>
      <p:sp>
        <p:nvSpPr>
          <p:cNvPr id="3" name="Espace réservé du contenu 2"/>
          <p:cNvSpPr>
            <a:spLocks noGrp="1"/>
          </p:cNvSpPr>
          <p:nvPr>
            <p:ph idx="1"/>
          </p:nvPr>
        </p:nvSpPr>
        <p:spPr>
          <a:xfrm>
            <a:off x="1021976" y="1753497"/>
            <a:ext cx="10374894" cy="4634052"/>
          </a:xfrm>
        </p:spPr>
        <p:txBody>
          <a:bodyPr>
            <a:normAutofit/>
          </a:bodyPr>
          <a:lstStyle/>
          <a:p>
            <a:r>
              <a:rPr lang="fr-FR" sz="2000" dirty="0">
                <a:solidFill>
                  <a:schemeClr val="tx1"/>
                </a:solidFill>
              </a:rPr>
              <a:t>Volonté  affirmée des enseignants de ne pas exclure les enfants les moins équipés</a:t>
            </a:r>
          </a:p>
          <a:p>
            <a:r>
              <a:rPr lang="fr-FR" sz="2000" dirty="0">
                <a:solidFill>
                  <a:schemeClr val="tx1"/>
                </a:solidFill>
              </a:rPr>
              <a:t>Les moyens de communication sont tributaires </a:t>
            </a:r>
          </a:p>
          <a:p>
            <a:pPr lvl="1"/>
            <a:r>
              <a:rPr lang="fr-FR" sz="1800" dirty="0">
                <a:solidFill>
                  <a:schemeClr val="tx1"/>
                </a:solidFill>
              </a:rPr>
              <a:t>de l’analyse que les enseignants font de l’équipement des familles et des disponibilités parentales</a:t>
            </a:r>
          </a:p>
          <a:p>
            <a:pPr lvl="1"/>
            <a:r>
              <a:rPr lang="fr-FR" sz="2000" dirty="0">
                <a:solidFill>
                  <a:schemeClr val="tx1"/>
                </a:solidFill>
              </a:rPr>
              <a:t>de leur aisance dans la manipulation des outils numériques</a:t>
            </a:r>
          </a:p>
          <a:p>
            <a:r>
              <a:rPr lang="fr-FR" sz="2000" dirty="0">
                <a:solidFill>
                  <a:schemeClr val="tx1"/>
                </a:solidFill>
              </a:rPr>
              <a:t>La situation matérielle a imposé </a:t>
            </a:r>
          </a:p>
          <a:p>
            <a:pPr lvl="1"/>
            <a:r>
              <a:rPr lang="fr-FR" sz="1800" dirty="0">
                <a:solidFill>
                  <a:schemeClr val="tx1"/>
                </a:solidFill>
              </a:rPr>
              <a:t>d’individualiser les échanges : usage du téléphone pour chacun de nos répondants</a:t>
            </a:r>
          </a:p>
          <a:p>
            <a:pPr lvl="1"/>
            <a:r>
              <a:rPr lang="fr-FR" sz="1800" dirty="0">
                <a:solidFill>
                  <a:schemeClr val="tx1"/>
                </a:solidFill>
              </a:rPr>
              <a:t>de différencier les outils de communication</a:t>
            </a:r>
          </a:p>
          <a:p>
            <a:pPr lvl="1"/>
            <a:r>
              <a:rPr lang="fr-FR" sz="1800" dirty="0">
                <a:solidFill>
                  <a:schemeClr val="tx1"/>
                </a:solidFill>
              </a:rPr>
              <a:t>de sélectionner certains outils mobilisables dans toutes les familles</a:t>
            </a:r>
            <a:endParaRPr lang="fr-FR" dirty="0">
              <a:solidFill>
                <a:schemeClr val="tx1"/>
              </a:solidFill>
            </a:endParaRPr>
          </a:p>
          <a:p>
            <a:pPr lvl="1"/>
            <a:endParaRPr lang="fr-FR" sz="1800" dirty="0">
              <a:solidFill>
                <a:schemeClr val="tx1"/>
              </a:solidFill>
            </a:endParaRPr>
          </a:p>
          <a:p>
            <a:r>
              <a:rPr lang="fr-FR" sz="2000" dirty="0">
                <a:solidFill>
                  <a:schemeClr val="tx1"/>
                </a:solidFill>
              </a:rPr>
              <a:t>Ce cadre imposé par la situation organise des contenus pensés pour le cadre scolaire </a:t>
            </a:r>
          </a:p>
        </p:txBody>
      </p:sp>
    </p:spTree>
    <p:extLst>
      <p:ext uri="{BB962C8B-B14F-4D97-AF65-F5344CB8AC3E}">
        <p14:creationId xmlns:p14="http://schemas.microsoft.com/office/powerpoint/2010/main" val="55786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1635" y="609600"/>
            <a:ext cx="10202417" cy="845127"/>
          </a:xfrm>
        </p:spPr>
        <p:txBody>
          <a:bodyPr>
            <a:normAutofit/>
          </a:bodyPr>
          <a:lstStyle/>
          <a:p>
            <a:r>
              <a:rPr lang="fr-FR" sz="2400" b="1" dirty="0"/>
              <a:t>Cadrage implicite : la fonction de parent </a:t>
            </a:r>
          </a:p>
        </p:txBody>
      </p:sp>
      <p:sp>
        <p:nvSpPr>
          <p:cNvPr id="6" name="Espace réservé du texte 5"/>
          <p:cNvSpPr>
            <a:spLocks noGrp="1"/>
          </p:cNvSpPr>
          <p:nvPr>
            <p:ph type="body" idx="1"/>
          </p:nvPr>
        </p:nvSpPr>
        <p:spPr>
          <a:xfrm>
            <a:off x="821635" y="1309784"/>
            <a:ext cx="5076245" cy="777240"/>
          </a:xfrm>
        </p:spPr>
        <p:txBody>
          <a:bodyPr>
            <a:normAutofit/>
          </a:bodyPr>
          <a:lstStyle/>
          <a:p>
            <a:r>
              <a:rPr lang="fr-FR" sz="2000" dirty="0">
                <a:solidFill>
                  <a:schemeClr val="tx1"/>
                </a:solidFill>
              </a:rPr>
              <a:t>Rôles assignés par les enseignants</a:t>
            </a:r>
          </a:p>
        </p:txBody>
      </p:sp>
      <p:sp>
        <p:nvSpPr>
          <p:cNvPr id="7" name="Espace réservé du contenu 6"/>
          <p:cNvSpPr>
            <a:spLocks noGrp="1"/>
          </p:cNvSpPr>
          <p:nvPr>
            <p:ph sz="half" idx="2"/>
          </p:nvPr>
        </p:nvSpPr>
        <p:spPr>
          <a:xfrm>
            <a:off x="821635" y="2238675"/>
            <a:ext cx="5299247" cy="4056107"/>
          </a:xfrm>
        </p:spPr>
        <p:txBody>
          <a:bodyPr>
            <a:normAutofit fontScale="77500" lnSpcReduction="20000"/>
          </a:bodyPr>
          <a:lstStyle/>
          <a:p>
            <a:r>
              <a:rPr lang="fr-FR" b="1" dirty="0">
                <a:solidFill>
                  <a:schemeClr val="tx1"/>
                </a:solidFill>
              </a:rPr>
              <a:t>Confirmation explicite :</a:t>
            </a:r>
            <a:r>
              <a:rPr lang="fr-FR" dirty="0">
                <a:solidFill>
                  <a:schemeClr val="tx1"/>
                </a:solidFill>
              </a:rPr>
              <a:t> les parents ne sont pas des enseignants (« devoirs à la maison »; disponibilité, compétences)</a:t>
            </a:r>
          </a:p>
          <a:p>
            <a:r>
              <a:rPr lang="fr-FR" b="1" dirty="0">
                <a:solidFill>
                  <a:schemeClr val="tx1"/>
                </a:solidFill>
              </a:rPr>
              <a:t>Redéfinition de la fonction implicite</a:t>
            </a:r>
            <a:r>
              <a:rPr lang="fr-FR" dirty="0">
                <a:solidFill>
                  <a:schemeClr val="tx1"/>
                </a:solidFill>
              </a:rPr>
              <a:t> : </a:t>
            </a:r>
          </a:p>
          <a:p>
            <a:pPr lvl="1"/>
            <a:r>
              <a:rPr lang="fr-FR" dirty="0">
                <a:solidFill>
                  <a:schemeClr val="tx1"/>
                </a:solidFill>
              </a:rPr>
              <a:t>c’est le parent qui reçoit la liste des tâches et qui la transmet à l’enfant</a:t>
            </a:r>
          </a:p>
          <a:p>
            <a:pPr lvl="1"/>
            <a:r>
              <a:rPr lang="fr-FR" dirty="0">
                <a:solidFill>
                  <a:schemeClr val="tx1"/>
                </a:solidFill>
              </a:rPr>
              <a:t>il reçoit de l’enfant la manière de procéder…</a:t>
            </a:r>
          </a:p>
          <a:p>
            <a:r>
              <a:rPr lang="fr-FR" b="1" dirty="0">
                <a:solidFill>
                  <a:schemeClr val="tx1"/>
                </a:solidFill>
              </a:rPr>
              <a:t>« Etiquetage » </a:t>
            </a:r>
            <a:r>
              <a:rPr lang="fr-FR" dirty="0">
                <a:solidFill>
                  <a:schemeClr val="tx1"/>
                </a:solidFill>
              </a:rPr>
              <a:t>des parents et des enfants</a:t>
            </a:r>
          </a:p>
          <a:p>
            <a:pPr lvl="1"/>
            <a:r>
              <a:rPr lang="fr-FR" dirty="0">
                <a:solidFill>
                  <a:schemeClr val="tx1"/>
                </a:solidFill>
              </a:rPr>
              <a:t>Reconnaissance du travail des parents </a:t>
            </a:r>
          </a:p>
          <a:p>
            <a:pPr lvl="1"/>
            <a:r>
              <a:rPr lang="fr-FR" dirty="0">
                <a:solidFill>
                  <a:schemeClr val="tx1"/>
                </a:solidFill>
              </a:rPr>
              <a:t>Surprise de l’attitude des enfants : E2 </a:t>
            </a:r>
            <a:r>
              <a:rPr lang="fr-FR" i="1" dirty="0">
                <a:solidFill>
                  <a:schemeClr val="tx1"/>
                </a:solidFill>
              </a:rPr>
              <a:t>: …moi la maman elle m’a dit, elle voulait plus travailler (…) alors que c’tait pas du tout le profil d’une élève comme ça</a:t>
            </a:r>
          </a:p>
          <a:p>
            <a:pPr lvl="1"/>
            <a:r>
              <a:rPr lang="fr-FR" dirty="0">
                <a:solidFill>
                  <a:schemeClr val="tx1"/>
                </a:solidFill>
              </a:rPr>
              <a:t>Perte de repères des enseignants sur l’apprentissage des enfants</a:t>
            </a:r>
          </a:p>
          <a:p>
            <a:r>
              <a:rPr lang="fr-FR" b="1" dirty="0">
                <a:solidFill>
                  <a:schemeClr val="tx1"/>
                </a:solidFill>
              </a:rPr>
              <a:t>Dévolution</a:t>
            </a:r>
            <a:r>
              <a:rPr lang="fr-FR" dirty="0">
                <a:solidFill>
                  <a:schemeClr val="tx1"/>
                </a:solidFill>
              </a:rPr>
              <a:t> aux parents des tâches de l’enseignant (notamment celui de garant du cadre de travail)</a:t>
            </a:r>
          </a:p>
        </p:txBody>
      </p:sp>
      <p:sp>
        <p:nvSpPr>
          <p:cNvPr id="8" name="Espace réservé du texte 7"/>
          <p:cNvSpPr>
            <a:spLocks noGrp="1"/>
          </p:cNvSpPr>
          <p:nvPr>
            <p:ph type="body" sz="quarter" idx="3"/>
          </p:nvPr>
        </p:nvSpPr>
        <p:spPr>
          <a:xfrm>
            <a:off x="6120882" y="1309784"/>
            <a:ext cx="5579031" cy="777240"/>
          </a:xfrm>
        </p:spPr>
        <p:txBody>
          <a:bodyPr>
            <a:normAutofit/>
          </a:bodyPr>
          <a:lstStyle/>
          <a:p>
            <a:r>
              <a:rPr lang="fr-FR" sz="2000" dirty="0">
                <a:solidFill>
                  <a:schemeClr val="tx1"/>
                </a:solidFill>
              </a:rPr>
              <a:t>Postures adoptées par les parents </a:t>
            </a:r>
          </a:p>
          <a:p>
            <a:r>
              <a:rPr lang="fr-FR" sz="1400" dirty="0">
                <a:solidFill>
                  <a:schemeClr val="tx1"/>
                </a:solidFill>
              </a:rPr>
              <a:t>devant la nécessité de consolider le cadre</a:t>
            </a:r>
          </a:p>
        </p:txBody>
      </p:sp>
      <p:sp>
        <p:nvSpPr>
          <p:cNvPr id="9" name="Espace réservé du contenu 8"/>
          <p:cNvSpPr>
            <a:spLocks noGrp="1"/>
          </p:cNvSpPr>
          <p:nvPr>
            <p:ph sz="quarter" idx="4"/>
          </p:nvPr>
        </p:nvSpPr>
        <p:spPr>
          <a:xfrm>
            <a:off x="5999584" y="2154911"/>
            <a:ext cx="5821355" cy="4139871"/>
          </a:xfrm>
        </p:spPr>
        <p:txBody>
          <a:bodyPr>
            <a:noAutofit/>
          </a:bodyPr>
          <a:lstStyle/>
          <a:p>
            <a:r>
              <a:rPr lang="fr-FR" sz="2000" b="1" dirty="0">
                <a:solidFill>
                  <a:schemeClr val="tx1"/>
                </a:solidFill>
              </a:rPr>
              <a:t>Le cadre négocié </a:t>
            </a:r>
            <a:r>
              <a:rPr lang="fr-FR" sz="2000" dirty="0">
                <a:solidFill>
                  <a:schemeClr val="tx1"/>
                </a:solidFill>
              </a:rPr>
              <a:t>: …, le relationnel c'est difficile, enfin c'est… [rire], on est pas…, on est pas la maîtresse de nos enfants quoi (P8)</a:t>
            </a:r>
          </a:p>
          <a:p>
            <a:r>
              <a:rPr lang="fr-FR" sz="2000" b="1" dirty="0">
                <a:solidFill>
                  <a:schemeClr val="tx1"/>
                </a:solidFill>
              </a:rPr>
              <a:t>Le parent-enseignant </a:t>
            </a:r>
            <a:r>
              <a:rPr lang="fr-FR" sz="2000" dirty="0">
                <a:solidFill>
                  <a:schemeClr val="tx1"/>
                </a:solidFill>
              </a:rPr>
              <a:t>: « je suis maman maitresse » P4 « j’étais destinée à enseigner » P5</a:t>
            </a:r>
          </a:p>
          <a:p>
            <a:r>
              <a:rPr lang="fr-FR" sz="2000" b="1" dirty="0">
                <a:solidFill>
                  <a:schemeClr val="tx1"/>
                </a:solidFill>
              </a:rPr>
              <a:t>Le parent-élève </a:t>
            </a:r>
            <a:r>
              <a:rPr lang="fr-FR" sz="2000" dirty="0">
                <a:solidFill>
                  <a:schemeClr val="tx1"/>
                </a:solidFill>
              </a:rPr>
              <a:t>:  « là où j’étais les plus en difficulté, c’était sur l’écriture »  P9 </a:t>
            </a:r>
          </a:p>
          <a:p>
            <a:r>
              <a:rPr lang="fr-FR" sz="2000" dirty="0">
                <a:solidFill>
                  <a:schemeClr val="tx1"/>
                </a:solidFill>
              </a:rPr>
              <a:t>on avait vraiment des consignes, fallait lire le son, fallait…, (…) et après on faisait les fiches de l’école en fait, on entourait les sons, on faisait vraiment…, non, franchement, elle avait bien…, on était bien… guidés P2</a:t>
            </a:r>
          </a:p>
        </p:txBody>
      </p:sp>
    </p:spTree>
    <p:extLst>
      <p:ext uri="{BB962C8B-B14F-4D97-AF65-F5344CB8AC3E}">
        <p14:creationId xmlns:p14="http://schemas.microsoft.com/office/powerpoint/2010/main" val="3704510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p:txBody>
          <a:bodyPr/>
          <a:lstStyle/>
          <a:p>
            <a:pPr lvl="0"/>
            <a:r>
              <a:rPr lang="fr-FR" dirty="0">
                <a:solidFill>
                  <a:schemeClr val="tx1"/>
                </a:solidFill>
              </a:rPr>
              <a:t>Les parents les plus connivents avec le milieu scolaire ne « jouent » par à la maitresse. Expriment une difficulté à construire un cadre « scolaire » à la maison, ce que d’autres parent font, assument ou subissent avec leurs enfants. </a:t>
            </a:r>
          </a:p>
          <a:p>
            <a:pPr lvl="0"/>
            <a:r>
              <a:rPr lang="fr-FR" dirty="0">
                <a:solidFill>
                  <a:schemeClr val="tx1"/>
                </a:solidFill>
              </a:rPr>
              <a:t>Hypothèses ?</a:t>
            </a:r>
          </a:p>
          <a:p>
            <a:pPr lvl="0"/>
            <a:r>
              <a:rPr lang="fr-FR" dirty="0" err="1">
                <a:solidFill>
                  <a:schemeClr val="tx1"/>
                </a:solidFill>
              </a:rPr>
              <a:t>Delès</a:t>
            </a:r>
            <a:r>
              <a:rPr lang="fr-FR" dirty="0">
                <a:solidFill>
                  <a:schemeClr val="tx1"/>
                </a:solidFill>
              </a:rPr>
              <a:t>, </a:t>
            </a:r>
            <a:r>
              <a:rPr lang="fr-FR" dirty="0" err="1">
                <a:solidFill>
                  <a:schemeClr val="tx1"/>
                </a:solidFill>
              </a:rPr>
              <a:t>Pironne</a:t>
            </a:r>
            <a:r>
              <a:rPr lang="fr-FR" dirty="0">
                <a:solidFill>
                  <a:schemeClr val="tx1"/>
                </a:solidFill>
              </a:rPr>
              <a:t> et </a:t>
            </a:r>
            <a:r>
              <a:rPr lang="fr-FR" dirty="0" err="1">
                <a:solidFill>
                  <a:schemeClr val="tx1"/>
                </a:solidFill>
              </a:rPr>
              <a:t>Rayou</a:t>
            </a:r>
            <a:r>
              <a:rPr lang="fr-FR" dirty="0">
                <a:solidFill>
                  <a:schemeClr val="tx1"/>
                </a:solidFill>
              </a:rPr>
              <a:t> (2021) </a:t>
            </a:r>
          </a:p>
          <a:p>
            <a:pPr lvl="0"/>
            <a:endParaRPr lang="fr-FR" dirty="0"/>
          </a:p>
        </p:txBody>
      </p:sp>
    </p:spTree>
    <p:extLst>
      <p:ext uri="{BB962C8B-B14F-4D97-AF65-F5344CB8AC3E}">
        <p14:creationId xmlns:p14="http://schemas.microsoft.com/office/powerpoint/2010/main" val="175845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1060580"/>
          </a:xfrm>
        </p:spPr>
        <p:txBody>
          <a:bodyPr>
            <a:normAutofit/>
          </a:bodyPr>
          <a:lstStyle/>
          <a:p>
            <a:r>
              <a:rPr lang="fr-FR" sz="3200" b="1" dirty="0"/>
              <a:t>Cadrage explicite renforcé : discours régulateur omniprésent</a:t>
            </a:r>
          </a:p>
        </p:txBody>
      </p:sp>
      <p:sp>
        <p:nvSpPr>
          <p:cNvPr id="5" name="Espace réservé du contenu 4"/>
          <p:cNvSpPr>
            <a:spLocks noGrp="1"/>
          </p:cNvSpPr>
          <p:nvPr>
            <p:ph idx="1"/>
          </p:nvPr>
        </p:nvSpPr>
        <p:spPr>
          <a:xfrm>
            <a:off x="1143000" y="1819469"/>
            <a:ext cx="9872871" cy="4276531"/>
          </a:xfrm>
        </p:spPr>
        <p:txBody>
          <a:bodyPr>
            <a:normAutofit/>
          </a:bodyPr>
          <a:lstStyle/>
          <a:p>
            <a:r>
              <a:rPr lang="fr-FR" dirty="0">
                <a:solidFill>
                  <a:schemeClr val="tx1"/>
                </a:solidFill>
              </a:rPr>
              <a:t>Insistance sur la régularité : « donc tous les jours je leur disais ce qu’il fallait faire…, ce qu’il fallait coller dans quel cahier, etc. » </a:t>
            </a:r>
          </a:p>
          <a:p>
            <a:r>
              <a:rPr lang="fr-FR" dirty="0">
                <a:solidFill>
                  <a:schemeClr val="tx1"/>
                </a:solidFill>
              </a:rPr>
              <a:t>Version plus souple : « On leur mettait le planning de la semaine (…) ils s’arrangeaient comme ils voulaient […] et ils nous renvoyaient soit par WhatsApp, soit académie de Versailles le travail des enfants qu’ils avaient photocopié, ou bien scanné » (Francine)</a:t>
            </a:r>
          </a:p>
          <a:p>
            <a:pPr marL="228600" lvl="1">
              <a:spcBef>
                <a:spcPts val="1400"/>
              </a:spcBef>
              <a:spcAft>
                <a:spcPts val="0"/>
              </a:spcAft>
            </a:pPr>
            <a:r>
              <a:rPr lang="fr-FR" sz="2200" dirty="0" err="1">
                <a:solidFill>
                  <a:schemeClr val="tx1"/>
                </a:solidFill>
              </a:rPr>
              <a:t>Vincianne</a:t>
            </a:r>
            <a:r>
              <a:rPr lang="fr-FR" sz="2200" dirty="0">
                <a:solidFill>
                  <a:schemeClr val="tx1"/>
                </a:solidFill>
              </a:rPr>
              <a:t> inverse les rôles pendant les vacances : les enfants se donnent des devoirs entre eux.</a:t>
            </a:r>
          </a:p>
          <a:p>
            <a:pPr marL="45720" lvl="1" indent="0">
              <a:spcBef>
                <a:spcPts val="1400"/>
              </a:spcBef>
              <a:spcAft>
                <a:spcPts val="0"/>
              </a:spcAft>
              <a:buNone/>
            </a:pPr>
            <a:endParaRPr lang="fr-FR" sz="2200" dirty="0">
              <a:solidFill>
                <a:schemeClr val="tx1"/>
              </a:solidFill>
            </a:endParaRPr>
          </a:p>
          <a:p>
            <a:pPr marL="388620" lvl="1" indent="-342900">
              <a:spcBef>
                <a:spcPts val="1400"/>
              </a:spcBef>
              <a:spcAft>
                <a:spcPts val="0"/>
              </a:spcAft>
              <a:buFont typeface="Wingdings" panose="05000000000000000000" pitchFamily="2" charset="2"/>
              <a:buChar char="Ø"/>
            </a:pPr>
            <a:r>
              <a:rPr lang="fr-FR" dirty="0">
                <a:solidFill>
                  <a:schemeClr val="tx1"/>
                </a:solidFill>
              </a:rPr>
              <a:t>Refus du cadre de la part des parents plus ou moins accepté par les enseignants « y’a des parents qu’ont pas voulu »</a:t>
            </a:r>
          </a:p>
          <a:p>
            <a:endParaRPr lang="fr-FR" dirty="0">
              <a:solidFill>
                <a:srgbClr val="FF0000"/>
              </a:solidFill>
            </a:endParaRPr>
          </a:p>
          <a:p>
            <a:pPr marL="45720" indent="0">
              <a:buNone/>
            </a:pPr>
            <a:endParaRPr lang="fr-FR" dirty="0">
              <a:solidFill>
                <a:srgbClr val="FF0000"/>
              </a:solidFill>
            </a:endParaRPr>
          </a:p>
          <a:p>
            <a:endParaRPr lang="fr-FR" dirty="0"/>
          </a:p>
        </p:txBody>
      </p:sp>
    </p:spTree>
    <p:extLst>
      <p:ext uri="{BB962C8B-B14F-4D97-AF65-F5344CB8AC3E}">
        <p14:creationId xmlns:p14="http://schemas.microsoft.com/office/powerpoint/2010/main" val="347323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876300"/>
          </a:xfrm>
        </p:spPr>
        <p:txBody>
          <a:bodyPr>
            <a:normAutofit/>
          </a:bodyPr>
          <a:lstStyle/>
          <a:p>
            <a:r>
              <a:rPr lang="fr-FR" sz="2800" dirty="0"/>
              <a:t>Appropriation du cadrage par les parents</a:t>
            </a:r>
          </a:p>
        </p:txBody>
      </p:sp>
      <p:sp>
        <p:nvSpPr>
          <p:cNvPr id="3" name="Espace réservé du contenu 2"/>
          <p:cNvSpPr>
            <a:spLocks noGrp="1"/>
          </p:cNvSpPr>
          <p:nvPr>
            <p:ph idx="1"/>
          </p:nvPr>
        </p:nvSpPr>
        <p:spPr>
          <a:xfrm>
            <a:off x="1145649" y="1485899"/>
            <a:ext cx="9872871" cy="4623955"/>
          </a:xfrm>
        </p:spPr>
        <p:txBody>
          <a:bodyPr>
            <a:normAutofit fontScale="85000" lnSpcReduction="20000"/>
          </a:bodyPr>
          <a:lstStyle/>
          <a:p>
            <a:pPr lvl="0"/>
            <a:r>
              <a:rPr lang="fr-FR" sz="2500" b="1" dirty="0">
                <a:solidFill>
                  <a:schemeClr val="tx1"/>
                </a:solidFill>
              </a:rPr>
              <a:t>Appui</a:t>
            </a:r>
            <a:r>
              <a:rPr lang="fr-FR" sz="2500" dirty="0">
                <a:solidFill>
                  <a:schemeClr val="tx1"/>
                </a:solidFill>
              </a:rPr>
              <a:t> sur le cadre offert par l’enseignante : </a:t>
            </a:r>
          </a:p>
          <a:p>
            <a:pPr lvl="1"/>
            <a:r>
              <a:rPr lang="fr-FR" sz="2300" dirty="0">
                <a:solidFill>
                  <a:schemeClr val="tx1"/>
                </a:solidFill>
              </a:rPr>
              <a:t> «</a:t>
            </a:r>
            <a:r>
              <a:rPr lang="fr-FR" sz="2300" i="1" dirty="0">
                <a:solidFill>
                  <a:schemeClr val="tx1"/>
                </a:solidFill>
              </a:rPr>
              <a:t> elle nous envoyait ce qu’il fallait faire, donc on avait, on avait, les manuels avec nous ouais, elle nous envoyait la procédure, comment s’y prendre enfin elle nous donnait tout en fait</a:t>
            </a:r>
            <a:r>
              <a:rPr lang="fr-FR" sz="2300" dirty="0">
                <a:solidFill>
                  <a:schemeClr val="tx1"/>
                </a:solidFill>
              </a:rPr>
              <a:t>. » P2</a:t>
            </a:r>
          </a:p>
          <a:p>
            <a:pPr lvl="1"/>
            <a:r>
              <a:rPr lang="fr-FR" sz="2500" b="1" dirty="0">
                <a:solidFill>
                  <a:schemeClr val="tx1"/>
                </a:solidFill>
              </a:rPr>
              <a:t>Accentuation</a:t>
            </a:r>
            <a:r>
              <a:rPr lang="fr-FR" sz="2500" dirty="0">
                <a:solidFill>
                  <a:schemeClr val="tx1"/>
                </a:solidFill>
              </a:rPr>
              <a:t> du cadre : « </a:t>
            </a:r>
            <a:r>
              <a:rPr lang="fr-FR" sz="2500" i="1" dirty="0">
                <a:solidFill>
                  <a:schemeClr val="tx1"/>
                </a:solidFill>
              </a:rPr>
              <a:t>c’était assez fatigant je faisais l’impression de tout et le soir quand je couchais les enfants je lisais justement la feuille pour commencer…pour préparer le lendemain. (…) Je préparais les petits cahiers, la veille.</a:t>
            </a:r>
            <a:r>
              <a:rPr lang="fr-FR" sz="2500" dirty="0">
                <a:solidFill>
                  <a:schemeClr val="tx1"/>
                </a:solidFill>
              </a:rPr>
              <a:t> » P4 </a:t>
            </a:r>
          </a:p>
          <a:p>
            <a:pPr lvl="1"/>
            <a:r>
              <a:rPr lang="fr-FR" sz="2500" b="1" dirty="0">
                <a:solidFill>
                  <a:schemeClr val="tx1"/>
                </a:solidFill>
              </a:rPr>
              <a:t>Détournement</a:t>
            </a:r>
            <a:r>
              <a:rPr lang="fr-FR" sz="2500" dirty="0">
                <a:solidFill>
                  <a:schemeClr val="tx1"/>
                </a:solidFill>
              </a:rPr>
              <a:t> du matériel pédagogique à des fins de cadrage : « </a:t>
            </a:r>
            <a:r>
              <a:rPr lang="fr-FR" sz="2500" i="1" dirty="0">
                <a:solidFill>
                  <a:schemeClr val="tx1"/>
                </a:solidFill>
              </a:rPr>
              <a:t>comme c'était la maîtresse qui parlait, donc il était vraiment… attentif, et du coup ça s'est vraiment très bien passé…</a:t>
            </a:r>
            <a:r>
              <a:rPr lang="fr-FR" sz="2500" dirty="0">
                <a:solidFill>
                  <a:schemeClr val="tx1"/>
                </a:solidFill>
              </a:rPr>
              <a:t> » (P2)</a:t>
            </a:r>
          </a:p>
          <a:p>
            <a:r>
              <a:rPr lang="fr-FR" sz="2400" b="1" dirty="0">
                <a:solidFill>
                  <a:schemeClr val="tx1"/>
                </a:solidFill>
              </a:rPr>
              <a:t>Réaménagement</a:t>
            </a:r>
            <a:r>
              <a:rPr lang="fr-FR" sz="2400" dirty="0">
                <a:solidFill>
                  <a:schemeClr val="tx1"/>
                </a:solidFill>
              </a:rPr>
              <a:t> du cadre : P2 reporte certains travaux au mercredi « </a:t>
            </a:r>
            <a:r>
              <a:rPr lang="fr-FR" sz="2400" i="1" dirty="0">
                <a:solidFill>
                  <a:schemeClr val="tx1"/>
                </a:solidFill>
              </a:rPr>
              <a:t>Je le faisais pas parce que c’était trop long, je le faisais le mercredi</a:t>
            </a:r>
            <a:r>
              <a:rPr lang="fr-FR" sz="2400" dirty="0">
                <a:solidFill>
                  <a:schemeClr val="tx1"/>
                </a:solidFill>
              </a:rPr>
              <a:t> » </a:t>
            </a:r>
            <a:endParaRPr lang="fr-FR" dirty="0">
              <a:solidFill>
                <a:schemeClr val="tx1"/>
              </a:solidFill>
            </a:endParaRPr>
          </a:p>
          <a:p>
            <a:r>
              <a:rPr lang="fr-FR" sz="2600" b="1" dirty="0">
                <a:solidFill>
                  <a:schemeClr val="tx1"/>
                </a:solidFill>
              </a:rPr>
              <a:t>Effacement</a:t>
            </a:r>
            <a:r>
              <a:rPr lang="fr-FR" sz="2600" dirty="0">
                <a:solidFill>
                  <a:schemeClr val="tx1"/>
                </a:solidFill>
              </a:rPr>
              <a:t> du cadrage scolaire : « </a:t>
            </a:r>
            <a:r>
              <a:rPr lang="fr-FR" sz="2600" i="1" dirty="0">
                <a:solidFill>
                  <a:schemeClr val="tx1"/>
                </a:solidFill>
              </a:rPr>
              <a:t>donc elle a lu quand même tous les jours, euh, bon, généralement plutôt, on va dire, en fin de journée, hein, enfin au moment du coucher en fait, euh (…) mais c'était un apprentissage quand même dans un cadre de…, quelque chose de plaisant pour elle, je pense, euh (P</a:t>
            </a:r>
            <a:r>
              <a:rPr lang="fr-FR" sz="2600" dirty="0">
                <a:solidFill>
                  <a:schemeClr val="tx1"/>
                </a:solidFill>
              </a:rPr>
              <a:t>9) (visée autotélique, au détriment d’une possibilité de report </a:t>
            </a:r>
            <a:r>
              <a:rPr lang="fr-FR" sz="2600" dirty="0" err="1">
                <a:solidFill>
                  <a:schemeClr val="tx1"/>
                </a:solidFill>
              </a:rPr>
              <a:t>alotélique</a:t>
            </a:r>
            <a:r>
              <a:rPr lang="fr-FR" sz="2600" dirty="0">
                <a:solidFill>
                  <a:schemeClr val="tx1"/>
                </a:solidFill>
              </a:rPr>
              <a:t>)</a:t>
            </a:r>
          </a:p>
        </p:txBody>
      </p:sp>
    </p:spTree>
    <p:extLst>
      <p:ext uri="{BB962C8B-B14F-4D97-AF65-F5344CB8AC3E}">
        <p14:creationId xmlns:p14="http://schemas.microsoft.com/office/powerpoint/2010/main" val="332834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 exemple  </a:t>
            </a:r>
          </a:p>
        </p:txBody>
      </p:sp>
      <p:sp>
        <p:nvSpPr>
          <p:cNvPr id="3" name="Espace réservé du texte 2"/>
          <p:cNvSpPr>
            <a:spLocks noGrp="1"/>
          </p:cNvSpPr>
          <p:nvPr>
            <p:ph type="body" idx="1"/>
          </p:nvPr>
        </p:nvSpPr>
        <p:spPr/>
        <p:txBody>
          <a:bodyPr/>
          <a:lstStyle/>
          <a:p>
            <a:r>
              <a:rPr lang="fr-FR" dirty="0"/>
              <a:t>Support n°3 :</a:t>
            </a:r>
          </a:p>
        </p:txBody>
      </p:sp>
      <p:sp>
        <p:nvSpPr>
          <p:cNvPr id="4" name="Espace réservé du contenu 3"/>
          <p:cNvSpPr>
            <a:spLocks noGrp="1"/>
          </p:cNvSpPr>
          <p:nvPr>
            <p:ph sz="half" idx="2"/>
          </p:nvPr>
        </p:nvSpPr>
        <p:spPr/>
        <p:txBody>
          <a:bodyPr/>
          <a:lstStyle/>
          <a:p>
            <a:pPr algn="just"/>
            <a:r>
              <a:rPr lang="fr-FR" dirty="0">
                <a:solidFill>
                  <a:schemeClr val="tx1"/>
                </a:solidFill>
                <a:latin typeface="Times New Roman" panose="02020603050405020304" pitchFamily="18" charset="0"/>
                <a:cs typeface="Times New Roman" panose="02020603050405020304" pitchFamily="18" charset="0"/>
              </a:rPr>
              <a:t>L’écureuil est un petit rongeur avec une belle et longue queue en panache, presque aussi longue que son corps. . Son pelage est gris ou roux. On le rencontre surtout dans la forêt, il vit dans les arbres, il saute de branche en branche. </a:t>
            </a:r>
          </a:p>
          <a:p>
            <a:pPr marL="45720" indent="0" algn="just">
              <a:buNone/>
            </a:pPr>
            <a:r>
              <a:rPr lang="fr-FR" dirty="0">
                <a:solidFill>
                  <a:schemeClr val="tx1"/>
                </a:solidFill>
                <a:latin typeface="Times New Roman" panose="02020603050405020304" pitchFamily="18" charset="0"/>
                <a:cs typeface="Times New Roman" panose="02020603050405020304" pitchFamily="18" charset="0"/>
              </a:rPr>
              <a:t>(</a:t>
            </a:r>
            <a:r>
              <a:rPr lang="fr-FR" dirty="0" err="1">
                <a:solidFill>
                  <a:schemeClr val="tx1"/>
                </a:solidFill>
                <a:latin typeface="Times New Roman" panose="02020603050405020304" pitchFamily="18" charset="0"/>
                <a:cs typeface="Times New Roman" panose="02020603050405020304" pitchFamily="18" charset="0"/>
              </a:rPr>
              <a:t>Vincianne</a:t>
            </a:r>
            <a:r>
              <a:rPr lang="fr-FR" dirty="0">
                <a:solidFill>
                  <a:schemeClr val="tx1"/>
                </a:solidFill>
                <a:latin typeface="Times New Roman" panose="02020603050405020304" pitchFamily="18" charset="0"/>
                <a:cs typeface="Times New Roman" panose="02020603050405020304" pitchFamily="18" charset="0"/>
              </a:rPr>
              <a:t>)</a:t>
            </a:r>
          </a:p>
          <a:p>
            <a:pPr marL="45720" indent="0" algn="just">
              <a:buNone/>
            </a:pPr>
            <a:endParaRPr lang="fr-FR" dirty="0"/>
          </a:p>
        </p:txBody>
      </p:sp>
      <p:sp>
        <p:nvSpPr>
          <p:cNvPr id="5" name="Espace réservé du texte 4"/>
          <p:cNvSpPr>
            <a:spLocks noGrp="1"/>
          </p:cNvSpPr>
          <p:nvPr>
            <p:ph type="body" sz="quarter" idx="3"/>
          </p:nvPr>
        </p:nvSpPr>
        <p:spPr/>
        <p:txBody>
          <a:bodyPr/>
          <a:lstStyle/>
          <a:p>
            <a:r>
              <a:rPr lang="fr-FR" dirty="0"/>
              <a:t>Parent</a:t>
            </a:r>
          </a:p>
        </p:txBody>
      </p:sp>
      <p:sp>
        <p:nvSpPr>
          <p:cNvPr id="6" name="Espace réservé du contenu 5"/>
          <p:cNvSpPr>
            <a:spLocks noGrp="1"/>
          </p:cNvSpPr>
          <p:nvPr>
            <p:ph sz="quarter" idx="4"/>
          </p:nvPr>
        </p:nvSpPr>
        <p:spPr/>
        <p:txBody>
          <a:bodyPr/>
          <a:lstStyle/>
          <a:p>
            <a:pPr marL="228600" lvl="1" algn="just">
              <a:spcBef>
                <a:spcPts val="1400"/>
              </a:spcBef>
              <a:spcAft>
                <a:spcPts val="0"/>
              </a:spcAft>
            </a:pPr>
            <a:r>
              <a:rPr lang="fr-FR" dirty="0">
                <a:solidFill>
                  <a:schemeClr val="accent6">
                    <a:lumMod val="50000"/>
                  </a:schemeClr>
                </a:solidFill>
              </a:rPr>
              <a:t> </a:t>
            </a:r>
            <a:r>
              <a:rPr lang="fr-FR" i="1" dirty="0">
                <a:solidFill>
                  <a:schemeClr val="accent6">
                    <a:lumMod val="50000"/>
                  </a:schemeClr>
                </a:solidFill>
              </a:rPr>
              <a:t>Bah moi, je me suis pas arrêtée là, on a regardé sur Wikipédia pour apprendre d’autres choses sur l’écureuil (P8)</a:t>
            </a:r>
          </a:p>
          <a:p>
            <a:pPr marL="45720" indent="0">
              <a:buNone/>
            </a:pPr>
            <a:endParaRPr lang="fr-FR" dirty="0"/>
          </a:p>
        </p:txBody>
      </p:sp>
    </p:spTree>
    <p:extLst>
      <p:ext uri="{BB962C8B-B14F-4D97-AF65-F5344CB8AC3E}">
        <p14:creationId xmlns:p14="http://schemas.microsoft.com/office/powerpoint/2010/main" val="198482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02104" y="358458"/>
            <a:ext cx="10694540" cy="1158370"/>
          </a:xfrm>
        </p:spPr>
        <p:txBody>
          <a:bodyPr>
            <a:normAutofit/>
          </a:bodyPr>
          <a:lstStyle/>
          <a:p>
            <a:r>
              <a:rPr lang="fr-FR" sz="2800" dirty="0"/>
              <a:t>Les contenus : adaptation du support, adaptation des consignes, adaptation de la démarche</a:t>
            </a:r>
          </a:p>
        </p:txBody>
      </p:sp>
      <p:graphicFrame>
        <p:nvGraphicFramePr>
          <p:cNvPr id="2" name="Espace réservé du contenu 1"/>
          <p:cNvGraphicFramePr>
            <a:graphicFrameLocks noGrp="1" noChangeAspect="1"/>
          </p:cNvGraphicFramePr>
          <p:nvPr>
            <p:ph idx="1"/>
            <p:extLst>
              <p:ext uri="{D42A27DB-BD31-4B8C-83A1-F6EECF244321}">
                <p14:modId xmlns:p14="http://schemas.microsoft.com/office/powerpoint/2010/main" val="215065083"/>
              </p:ext>
            </p:extLst>
          </p:nvPr>
        </p:nvGraphicFramePr>
        <p:xfrm>
          <a:off x="401638" y="2165350"/>
          <a:ext cx="2854325" cy="4038600"/>
        </p:xfrm>
        <a:graphic>
          <a:graphicData uri="http://schemas.openxmlformats.org/presentationml/2006/ole">
            <mc:AlternateContent xmlns:mc="http://schemas.openxmlformats.org/markup-compatibility/2006">
              <mc:Choice xmlns:v="urn:schemas-microsoft-com:vml" Requires="v">
                <p:oleObj spid="_x0000_s1492" name="Acrobat Document" r:id="rId4" imgW="4533530" imgH="6415777" progId="AcroExch.Document.DC">
                  <p:embed/>
                </p:oleObj>
              </mc:Choice>
              <mc:Fallback>
                <p:oleObj name="Acrobat Document" r:id="rId4" imgW="4533530" imgH="6415777" progId="AcroExch.Document.DC">
                  <p:embed/>
                  <p:pic>
                    <p:nvPicPr>
                      <p:cNvPr id="0" name=""/>
                      <p:cNvPicPr/>
                      <p:nvPr/>
                    </p:nvPicPr>
                    <p:blipFill>
                      <a:blip r:embed="rId5"/>
                      <a:stretch>
                        <a:fillRect/>
                      </a:stretch>
                    </p:blipFill>
                    <p:spPr>
                      <a:xfrm>
                        <a:off x="401638" y="2165350"/>
                        <a:ext cx="2854325" cy="4038600"/>
                      </a:xfrm>
                      <a:prstGeom prst="rect">
                        <a:avLst/>
                      </a:prstGeom>
                    </p:spPr>
                  </p:pic>
                </p:oleObj>
              </mc:Fallback>
            </mc:AlternateContent>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213063520"/>
              </p:ext>
            </p:extLst>
          </p:nvPr>
        </p:nvGraphicFramePr>
        <p:xfrm>
          <a:off x="3878767" y="1768606"/>
          <a:ext cx="3145977" cy="4501979"/>
        </p:xfrm>
        <a:graphic>
          <a:graphicData uri="http://schemas.openxmlformats.org/presentationml/2006/ole">
            <mc:AlternateContent xmlns:mc="http://schemas.openxmlformats.org/markup-compatibility/2006">
              <mc:Choice xmlns:v="urn:schemas-microsoft-com:vml" Requires="v">
                <p:oleObj spid="_x0000_s1493" name="Document" r:id="rId6" imgW="6774292" imgH="9691184" progId="Word.Document.8">
                  <p:embed/>
                </p:oleObj>
              </mc:Choice>
              <mc:Fallback>
                <p:oleObj name="Document" r:id="rId6" imgW="6774292" imgH="9691184" progId="Word.Document.8">
                  <p:embed/>
                  <p:pic>
                    <p:nvPicPr>
                      <p:cNvPr id="0" name=""/>
                      <p:cNvPicPr/>
                      <p:nvPr/>
                    </p:nvPicPr>
                    <p:blipFill>
                      <a:blip r:embed="rId7"/>
                      <a:stretch>
                        <a:fillRect/>
                      </a:stretch>
                    </p:blipFill>
                    <p:spPr>
                      <a:xfrm>
                        <a:off x="3878767" y="1768606"/>
                        <a:ext cx="3145977" cy="4501979"/>
                      </a:xfrm>
                      <a:prstGeom prst="rect">
                        <a:avLst/>
                      </a:prstGeom>
                    </p:spPr>
                  </p:pic>
                </p:oleObj>
              </mc:Fallback>
            </mc:AlternateContent>
          </a:graphicData>
        </a:graphic>
      </p:graphicFrame>
      <p:sp>
        <p:nvSpPr>
          <p:cNvPr id="6" name="Rectangle 5"/>
          <p:cNvSpPr/>
          <p:nvPr/>
        </p:nvSpPr>
        <p:spPr>
          <a:xfrm>
            <a:off x="8260080" y="1755476"/>
            <a:ext cx="2941320" cy="2523768"/>
          </a:xfrm>
          <a:prstGeom prst="rect">
            <a:avLst/>
          </a:prstGeom>
        </p:spPr>
        <p:txBody>
          <a:bodyPr wrap="square">
            <a:spAutoFit/>
          </a:bodyPr>
          <a:lstStyle/>
          <a:p>
            <a:pPr algn="just">
              <a:lnSpc>
                <a:spcPct val="115000"/>
              </a:lnSpc>
              <a:spcAft>
                <a:spcPts val="800"/>
              </a:spcAft>
            </a:pPr>
            <a:r>
              <a:rPr lang="fr-FR" sz="1200" dirty="0">
                <a:latin typeface="Times New Roman" panose="02020603050405020304" pitchFamily="18" charset="0"/>
                <a:ea typeface="Calibri" panose="020F0502020204030204" pitchFamily="34" charset="0"/>
              </a:rPr>
              <a:t>En français Exercice de révisions sons complexes gr/</a:t>
            </a:r>
            <a:r>
              <a:rPr lang="fr-FR" sz="1200" dirty="0" err="1">
                <a:latin typeface="Times New Roman" panose="02020603050405020304" pitchFamily="18" charset="0"/>
                <a:ea typeface="Calibri" panose="020F0502020204030204" pitchFamily="34" charset="0"/>
              </a:rPr>
              <a:t>cr</a:t>
            </a:r>
            <a:r>
              <a:rPr lang="fr-FR" sz="1200" dirty="0">
                <a:latin typeface="Times New Roman" panose="02020603050405020304" pitchFamily="18" charset="0"/>
                <a:ea typeface="Calibri" panose="020F0502020204030204" pitchFamily="34" charset="0"/>
              </a:rPr>
              <a:t>/</a:t>
            </a:r>
            <a:r>
              <a:rPr lang="fr-FR" sz="1200" dirty="0" err="1">
                <a:latin typeface="Times New Roman" panose="02020603050405020304" pitchFamily="18" charset="0"/>
                <a:ea typeface="Calibri" panose="020F0502020204030204" pitchFamily="34" charset="0"/>
              </a:rPr>
              <a:t>pr</a:t>
            </a:r>
            <a:r>
              <a:rPr lang="fr-FR" sz="1200" dirty="0">
                <a:latin typeface="Times New Roman" panose="02020603050405020304" pitchFamily="18" charset="0"/>
                <a:ea typeface="Calibri" panose="020F0502020204030204" pitchFamily="34" charset="0"/>
              </a:rPr>
              <a:t>… Ensuite comme aujourd’hui, choisis 3 des 6 mots et invente une phrase. Tu peux l’illustrer. Lecture : grosse colère. A demain !</a:t>
            </a:r>
          </a:p>
          <a:p>
            <a:pPr algn="just">
              <a:lnSpc>
                <a:spcPct val="115000"/>
              </a:lnSpc>
              <a:spcAft>
                <a:spcPts val="800"/>
              </a:spcAft>
            </a:pPr>
            <a:r>
              <a:rPr lang="fr-FR" sz="1200" dirty="0">
                <a:latin typeface="Times New Roman" panose="02020603050405020304" pitchFamily="18" charset="0"/>
                <a:ea typeface="Calibri" panose="020F0502020204030204" pitchFamily="34" charset="0"/>
              </a:rPr>
              <a:t>Grosse colère (Mireille l’</a:t>
            </a:r>
            <a:r>
              <a:rPr lang="fr-FR" sz="1200" dirty="0" err="1">
                <a:latin typeface="Times New Roman" panose="02020603050405020304" pitchFamily="18" charset="0"/>
                <a:ea typeface="Calibri" panose="020F0502020204030204" pitchFamily="34" charset="0"/>
              </a:rPr>
              <a:t>Allancé</a:t>
            </a:r>
            <a:r>
              <a:rPr lang="fr-FR" sz="1200" dirty="0">
                <a:latin typeface="Times New Roman" panose="02020603050405020304" pitchFamily="18" charset="0"/>
                <a:ea typeface="Calibri" panose="020F0502020204030204" pitchFamily="34" charset="0"/>
              </a:rPr>
              <a:t>) Robert a passé une très mauvaise journée. Il n’est pas de bonne humeur.</a:t>
            </a:r>
          </a:p>
          <a:p>
            <a:pPr algn="just">
              <a:lnSpc>
                <a:spcPct val="115000"/>
              </a:lnSpc>
              <a:spcAft>
                <a:spcPts val="800"/>
              </a:spcAft>
            </a:pPr>
            <a:r>
              <a:rPr lang="fr-FR" sz="1200" u="sng" dirty="0">
                <a:solidFill>
                  <a:srgbClr val="0563C1"/>
                </a:solidFill>
                <a:latin typeface="Times New Roman" panose="02020603050405020304" pitchFamily="18" charset="0"/>
                <a:ea typeface="Calibri" panose="020F0502020204030204" pitchFamily="34" charset="0"/>
                <a:hlinkClick r:id="rId8"/>
              </a:rPr>
              <a:t>https://youtu.be/NrQDgfiPA6w</a:t>
            </a:r>
            <a:endParaRPr lang="fr-FR" sz="1200" dirty="0">
              <a:latin typeface="Times New Roman" panose="02020603050405020304" pitchFamily="18" charset="0"/>
              <a:ea typeface="Calibri" panose="020F0502020204030204" pitchFamily="34" charset="0"/>
            </a:endParaRPr>
          </a:p>
          <a:p>
            <a:pPr algn="just">
              <a:lnSpc>
                <a:spcPct val="115000"/>
              </a:lnSpc>
              <a:spcAft>
                <a:spcPts val="800"/>
              </a:spcAft>
            </a:pPr>
            <a:r>
              <a:rPr lang="fr-FR" sz="1200" dirty="0">
                <a:latin typeface="Times New Roman" panose="02020603050405020304" pitchFamily="18" charset="0"/>
                <a:ea typeface="Calibri" panose="020F0502020204030204" pitchFamily="34" charset="0"/>
              </a:rPr>
              <a:t> </a:t>
            </a:r>
            <a:endParaRPr lang="fr-FR" sz="1200" dirty="0">
              <a:effectLst/>
              <a:latin typeface="Times New Roman" panose="02020603050405020304" pitchFamily="18" charset="0"/>
              <a:ea typeface="Calibri" panose="020F0502020204030204" pitchFamily="34" charset="0"/>
            </a:endParaRPr>
          </a:p>
        </p:txBody>
      </p:sp>
      <p:pic>
        <p:nvPicPr>
          <p:cNvPr id="8" name="Image 7"/>
          <p:cNvPicPr>
            <a:picLocks noChangeAspect="1"/>
          </p:cNvPicPr>
          <p:nvPr/>
        </p:nvPicPr>
        <p:blipFill>
          <a:blip r:embed="rId9"/>
          <a:stretch>
            <a:fillRect/>
          </a:stretch>
        </p:blipFill>
        <p:spPr>
          <a:xfrm>
            <a:off x="8260080" y="4008837"/>
            <a:ext cx="3246370" cy="1692931"/>
          </a:xfrm>
          <a:prstGeom prst="rect">
            <a:avLst/>
          </a:prstGeom>
        </p:spPr>
      </p:pic>
    </p:spTree>
    <p:extLst>
      <p:ext uri="{BB962C8B-B14F-4D97-AF65-F5344CB8AC3E}">
        <p14:creationId xmlns:p14="http://schemas.microsoft.com/office/powerpoint/2010/main" val="332403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939501"/>
          </a:xfrm>
        </p:spPr>
        <p:txBody>
          <a:bodyPr>
            <a:normAutofit/>
          </a:bodyPr>
          <a:lstStyle/>
          <a:p>
            <a:r>
              <a:rPr lang="fr-FR" sz="3600" dirty="0"/>
              <a:t>Une pédagogie visible pendant le confinement ?</a:t>
            </a:r>
          </a:p>
        </p:txBody>
      </p:sp>
      <p:sp>
        <p:nvSpPr>
          <p:cNvPr id="3" name="Espace réservé du contenu 2"/>
          <p:cNvSpPr>
            <a:spLocks noGrp="1"/>
          </p:cNvSpPr>
          <p:nvPr>
            <p:ph idx="1"/>
          </p:nvPr>
        </p:nvSpPr>
        <p:spPr/>
        <p:txBody>
          <a:bodyPr>
            <a:normAutofit fontScale="92500" lnSpcReduction="20000"/>
          </a:bodyPr>
          <a:lstStyle/>
          <a:p>
            <a:r>
              <a:rPr lang="fr-FR" dirty="0">
                <a:solidFill>
                  <a:schemeClr val="tx1"/>
                </a:solidFill>
              </a:rPr>
              <a:t>Trois types de documents différents, qui marquent des stratégies différentes : </a:t>
            </a:r>
          </a:p>
          <a:p>
            <a:pPr lvl="1"/>
            <a:r>
              <a:rPr lang="fr-FR" dirty="0">
                <a:solidFill>
                  <a:schemeClr val="tx1"/>
                </a:solidFill>
              </a:rPr>
              <a:t>Adaptation du support au format numérique. Aucune explicitation, c’est la tâche qui enseigne</a:t>
            </a:r>
          </a:p>
          <a:p>
            <a:pPr lvl="1"/>
            <a:r>
              <a:rPr lang="fr-FR" dirty="0">
                <a:solidFill>
                  <a:schemeClr val="tx1"/>
                </a:solidFill>
              </a:rPr>
              <a:t>Adaptation du document : explicitation de la démarche, c’est le parent qui enseigne, discours vertical de l’enseignante adressé aux parents</a:t>
            </a:r>
          </a:p>
          <a:p>
            <a:pPr lvl="1"/>
            <a:r>
              <a:rPr lang="fr-FR" dirty="0">
                <a:solidFill>
                  <a:schemeClr val="tx1"/>
                </a:solidFill>
              </a:rPr>
              <a:t>Adaptation de la démarche : multiplication d’activités d’entrainement adressées directement aux élèves</a:t>
            </a:r>
          </a:p>
          <a:p>
            <a:r>
              <a:rPr lang="fr-FR" dirty="0">
                <a:solidFill>
                  <a:schemeClr val="tx1"/>
                </a:solidFill>
              </a:rPr>
              <a:t>La plus grande visibilité : Maud (ou Constance qui donne le livre du maitre)… </a:t>
            </a:r>
          </a:p>
          <a:p>
            <a:pPr lvl="1"/>
            <a:r>
              <a:rPr lang="fr-FR" dirty="0">
                <a:solidFill>
                  <a:schemeClr val="tx1"/>
                </a:solidFill>
              </a:rPr>
              <a:t>Mais à quel prix pour les parents ? </a:t>
            </a:r>
          </a:p>
          <a:p>
            <a:pPr lvl="1"/>
            <a:r>
              <a:rPr lang="fr-FR" dirty="0">
                <a:solidFill>
                  <a:schemeClr val="tx1"/>
                </a:solidFill>
              </a:rPr>
              <a:t>Dans la redéfinition du cadre imposée par le confinement, est-ce que les enfants sont disposés à poursuivre les apprentissages comme en classe ? </a:t>
            </a:r>
          </a:p>
          <a:p>
            <a:r>
              <a:rPr lang="fr-FR" dirty="0">
                <a:solidFill>
                  <a:schemeClr val="tx1"/>
                </a:solidFill>
              </a:rPr>
              <a:t>Quelle est l’efficacité d’une pédagogie invisible ? Celle de </a:t>
            </a:r>
            <a:r>
              <a:rPr lang="fr-FR" dirty="0" err="1">
                <a:solidFill>
                  <a:schemeClr val="tx1"/>
                </a:solidFill>
              </a:rPr>
              <a:t>Vincianne</a:t>
            </a:r>
            <a:r>
              <a:rPr lang="fr-FR" dirty="0">
                <a:solidFill>
                  <a:schemeClr val="tx1"/>
                </a:solidFill>
              </a:rPr>
              <a:t> ? </a:t>
            </a:r>
          </a:p>
          <a:p>
            <a:pPr lvl="1"/>
            <a:r>
              <a:rPr lang="fr-FR" dirty="0">
                <a:solidFill>
                  <a:schemeClr val="tx1"/>
                </a:solidFill>
              </a:rPr>
              <a:t>Facilite l’autonomie de l’enfant, se veut plus « </a:t>
            </a:r>
            <a:r>
              <a:rPr lang="fr-FR" dirty="0" err="1">
                <a:solidFill>
                  <a:schemeClr val="tx1"/>
                </a:solidFill>
              </a:rPr>
              <a:t>enrôlante</a:t>
            </a:r>
            <a:r>
              <a:rPr lang="fr-FR" dirty="0">
                <a:solidFill>
                  <a:schemeClr val="tx1"/>
                </a:solidFill>
              </a:rPr>
              <a:t> » (du point de vue des parents, c’est bien le cas), </a:t>
            </a:r>
          </a:p>
          <a:p>
            <a:pPr lvl="1"/>
            <a:r>
              <a:rPr lang="fr-FR" dirty="0">
                <a:solidFill>
                  <a:schemeClr val="tx1"/>
                </a:solidFill>
              </a:rPr>
              <a:t>Quels effets sur les apprentissages ? </a:t>
            </a:r>
          </a:p>
        </p:txBody>
      </p:sp>
    </p:spTree>
    <p:extLst>
      <p:ext uri="{BB962C8B-B14F-4D97-AF65-F5344CB8AC3E}">
        <p14:creationId xmlns:p14="http://schemas.microsoft.com/office/powerpoint/2010/main" val="4187219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616527"/>
          </a:xfrm>
        </p:spPr>
        <p:txBody>
          <a:bodyPr>
            <a:normAutofit/>
          </a:bodyPr>
          <a:lstStyle/>
          <a:p>
            <a:r>
              <a:rPr lang="fr-FR" sz="2800" dirty="0"/>
              <a:t>Sur qui s’ajustent les contenus ?</a:t>
            </a:r>
          </a:p>
        </p:txBody>
      </p:sp>
      <p:sp>
        <p:nvSpPr>
          <p:cNvPr id="3" name="Espace réservé du contenu 2"/>
          <p:cNvSpPr>
            <a:spLocks noGrp="1"/>
          </p:cNvSpPr>
          <p:nvPr>
            <p:ph idx="1"/>
          </p:nvPr>
        </p:nvSpPr>
        <p:spPr>
          <a:xfrm>
            <a:off x="1143000" y="1226127"/>
            <a:ext cx="10193482" cy="5101937"/>
          </a:xfrm>
        </p:spPr>
        <p:txBody>
          <a:bodyPr>
            <a:normAutofit/>
          </a:bodyPr>
          <a:lstStyle/>
          <a:p>
            <a:r>
              <a:rPr lang="fr-FR" dirty="0">
                <a:solidFill>
                  <a:schemeClr val="tx1"/>
                </a:solidFill>
              </a:rPr>
              <a:t>L’enseignant </a:t>
            </a:r>
          </a:p>
          <a:p>
            <a:pPr lvl="1"/>
            <a:r>
              <a:rPr lang="fr-FR" dirty="0">
                <a:solidFill>
                  <a:schemeClr val="tx1"/>
                </a:solidFill>
              </a:rPr>
              <a:t>sur les élèves : selon tous les témoignages d’enseignants, avec différenciation évoquée au cas par cas</a:t>
            </a:r>
          </a:p>
          <a:p>
            <a:pPr lvl="1"/>
            <a:r>
              <a:rPr lang="fr-FR" dirty="0">
                <a:solidFill>
                  <a:schemeClr val="tx1"/>
                </a:solidFill>
              </a:rPr>
              <a:t>sur les parents : </a:t>
            </a:r>
            <a:r>
              <a:rPr lang="fr-FR" i="1" dirty="0">
                <a:solidFill>
                  <a:schemeClr val="tx1"/>
                </a:solidFill>
              </a:rPr>
              <a:t>en fait je me suis aperçue que pour l’une, la maman lisait le texte en premier, et après elle faisait que répéter…, faire répéter sa fille, et sa fille apprenait le texte par cœur </a:t>
            </a:r>
            <a:r>
              <a:rPr lang="fr-FR" dirty="0">
                <a:solidFill>
                  <a:schemeClr val="tx1"/>
                </a:solidFill>
              </a:rPr>
              <a:t>(Mme Lupin)</a:t>
            </a:r>
          </a:p>
          <a:p>
            <a:r>
              <a:rPr lang="fr-FR" dirty="0">
                <a:solidFill>
                  <a:schemeClr val="tx1"/>
                </a:solidFill>
              </a:rPr>
              <a:t>Les parents </a:t>
            </a:r>
          </a:p>
          <a:p>
            <a:pPr lvl="1"/>
            <a:r>
              <a:rPr lang="fr-FR" dirty="0">
                <a:solidFill>
                  <a:schemeClr val="tx1"/>
                </a:solidFill>
              </a:rPr>
              <a:t>sur l’enfant : apprennent à observer l’enfant, découvrent aussi le principe de la rétention et de l’étayage.</a:t>
            </a:r>
          </a:p>
          <a:p>
            <a:pPr lvl="1"/>
            <a:r>
              <a:rPr lang="fr-FR" dirty="0">
                <a:solidFill>
                  <a:schemeClr val="tx1"/>
                </a:solidFill>
              </a:rPr>
              <a:t>sur l’enseignant : « elle a validé » (P6), « j’ai pas trouvée de difficultés » (P5)</a:t>
            </a:r>
          </a:p>
          <a:p>
            <a:r>
              <a:rPr lang="fr-FR" dirty="0">
                <a:solidFill>
                  <a:schemeClr val="tx1"/>
                </a:solidFill>
              </a:rPr>
              <a:t>Pas d’ajustement pour certains enfants (parents qui ne répondent pas) : appel +/- pressants des enseignants</a:t>
            </a:r>
          </a:p>
        </p:txBody>
      </p:sp>
    </p:spTree>
    <p:extLst>
      <p:ext uri="{BB962C8B-B14F-4D97-AF65-F5344CB8AC3E}">
        <p14:creationId xmlns:p14="http://schemas.microsoft.com/office/powerpoint/2010/main" val="3838035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14"/>
          <p:cNvSpPr>
            <a:spLocks noGrp="1"/>
          </p:cNvSpPr>
          <p:nvPr>
            <p:ph idx="1"/>
          </p:nvPr>
        </p:nvSpPr>
        <p:spPr/>
        <p:txBody>
          <a:bodyPr>
            <a:normAutofit/>
          </a:bodyPr>
          <a:lstStyle/>
          <a:p>
            <a:pPr marL="0" indent="0" algn="r">
              <a:buNone/>
            </a:pPr>
            <a:r>
              <a:rPr lang="fr-FR" dirty="0">
                <a:solidFill>
                  <a:schemeClr val="tx1"/>
                </a:solidFill>
              </a:rPr>
              <a:t>…, </a:t>
            </a:r>
            <a:r>
              <a:rPr lang="fr-FR" sz="2400" dirty="0">
                <a:solidFill>
                  <a:schemeClr val="tx1"/>
                </a:solidFill>
              </a:rPr>
              <a:t>tout le monde a une idée de ce que c'est la lecture, de ce que c'est les maths, la numération…Mais en fait c'est piégeant, parce que on met les mêmes mots mais on parle pas des mêmes choses</a:t>
            </a:r>
          </a:p>
          <a:p>
            <a:pPr marL="0" indent="0" algn="r">
              <a:buNone/>
            </a:pPr>
            <a:r>
              <a:rPr lang="fr-FR" sz="2400" dirty="0">
                <a:solidFill>
                  <a:schemeClr val="tx1"/>
                </a:solidFill>
              </a:rPr>
              <a:t>Constance</a:t>
            </a:r>
          </a:p>
          <a:p>
            <a:pPr algn="r"/>
            <a:endParaRPr lang="fr-FR" sz="2400" dirty="0">
              <a:solidFill>
                <a:schemeClr val="tx1"/>
              </a:solidFill>
            </a:endParaRPr>
          </a:p>
        </p:txBody>
      </p:sp>
    </p:spTree>
    <p:extLst>
      <p:ext uri="{BB962C8B-B14F-4D97-AF65-F5344CB8AC3E}">
        <p14:creationId xmlns:p14="http://schemas.microsoft.com/office/powerpoint/2010/main" val="40001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724348"/>
          </a:xfrm>
        </p:spPr>
        <p:txBody>
          <a:bodyPr>
            <a:normAutofit/>
          </a:bodyPr>
          <a:lstStyle/>
          <a:p>
            <a:r>
              <a:rPr lang="fr-FR" sz="3600" dirty="0"/>
              <a:t>Des contenus dévoilés</a:t>
            </a:r>
          </a:p>
        </p:txBody>
      </p:sp>
      <p:sp>
        <p:nvSpPr>
          <p:cNvPr id="3" name="Espace réservé du contenu 2"/>
          <p:cNvSpPr>
            <a:spLocks noGrp="1"/>
          </p:cNvSpPr>
          <p:nvPr>
            <p:ph idx="1"/>
          </p:nvPr>
        </p:nvSpPr>
        <p:spPr>
          <a:xfrm>
            <a:off x="1143000" y="1589809"/>
            <a:ext cx="9872871" cy="4506191"/>
          </a:xfrm>
        </p:spPr>
        <p:txBody>
          <a:bodyPr>
            <a:normAutofit lnSpcReduction="10000"/>
          </a:bodyPr>
          <a:lstStyle/>
          <a:p>
            <a:r>
              <a:rPr lang="fr-FR" b="1" u="sng" dirty="0">
                <a:solidFill>
                  <a:schemeClr val="tx1"/>
                </a:solidFill>
              </a:rPr>
              <a:t>Immédiate</a:t>
            </a:r>
            <a:r>
              <a:rPr lang="fr-FR" dirty="0">
                <a:solidFill>
                  <a:schemeClr val="tx1"/>
                </a:solidFill>
              </a:rPr>
              <a:t> : difficulté du son o/EAU… P 5</a:t>
            </a:r>
          </a:p>
          <a:p>
            <a:pPr marL="45720" indent="0">
              <a:buNone/>
            </a:pPr>
            <a:r>
              <a:rPr lang="fr-FR" i="1" dirty="0">
                <a:solidFill>
                  <a:srgbClr val="FF0000"/>
                </a:solidFill>
              </a:rPr>
              <a:t>pour moi c'est simple, en fait c'est ça après, la difficulté du parent, je pense, c'est que pour nous c'est simple de compréhension [rire], après faut se mettre à l'enfant, faut se mettre à la place de l'enfant, qui lui ne comprend vraiment pas et que…, comme les mathématiques, je veux dire pour nous c'est tellement simple, on dit « ben pourquoi tu comprends pas ? C'est simple. »</a:t>
            </a:r>
            <a:endParaRPr lang="fr-FR" dirty="0">
              <a:solidFill>
                <a:srgbClr val="FF0000"/>
              </a:solidFill>
            </a:endParaRPr>
          </a:p>
          <a:p>
            <a:r>
              <a:rPr lang="fr-FR" dirty="0">
                <a:solidFill>
                  <a:schemeClr val="tx1"/>
                </a:solidFill>
              </a:rPr>
              <a:t>À </a:t>
            </a:r>
            <a:r>
              <a:rPr lang="fr-FR" b="1" u="sng" dirty="0">
                <a:solidFill>
                  <a:schemeClr val="tx1"/>
                </a:solidFill>
              </a:rPr>
              <a:t>retardement</a:t>
            </a:r>
            <a:r>
              <a:rPr lang="fr-FR" dirty="0">
                <a:solidFill>
                  <a:schemeClr val="tx1"/>
                </a:solidFill>
              </a:rPr>
              <a:t>: Au moment de l’entretien (rôle formateur de l’entretien)</a:t>
            </a:r>
          </a:p>
          <a:p>
            <a:pPr marL="274320" lvl="1" indent="0">
              <a:buNone/>
            </a:pPr>
            <a:r>
              <a:rPr lang="fr-FR" dirty="0"/>
              <a:t>« </a:t>
            </a:r>
            <a:r>
              <a:rPr lang="fr-FR" i="1" dirty="0">
                <a:solidFill>
                  <a:srgbClr val="FF0000"/>
                </a:solidFill>
              </a:rPr>
              <a:t>si, ça y est, maintenant ça me revient, typiquement, l’écureuil, à mon avis c'était pour introduire le son, le « e-u-i-l », pour…</a:t>
            </a:r>
            <a:r>
              <a:rPr lang="fr-FR" dirty="0">
                <a:solidFill>
                  <a:srgbClr val="FF0000"/>
                </a:solidFill>
              </a:rPr>
              <a:t> </a:t>
            </a:r>
            <a:r>
              <a:rPr lang="fr-FR" i="1" dirty="0">
                <a:solidFill>
                  <a:srgbClr val="FF0000"/>
                </a:solidFill>
              </a:rPr>
              <a:t>maintenant je fais les connexions. Oui, absolument, écureuil, feuille, il devait y avoir plein de mots comme ça dans le…, dans le texte.</a:t>
            </a:r>
          </a:p>
          <a:p>
            <a:r>
              <a:rPr lang="fr-FR" b="1" dirty="0">
                <a:solidFill>
                  <a:schemeClr val="tx1"/>
                </a:solidFill>
              </a:rPr>
              <a:t>Un transfert de compétence </a:t>
            </a:r>
            <a:r>
              <a:rPr lang="fr-FR" dirty="0">
                <a:solidFill>
                  <a:schemeClr val="tx1"/>
                </a:solidFill>
              </a:rPr>
              <a:t>: adoption de gestes qui se rapprochent de gestes professionnels : lecture alternée, recherche de moyens mnémotechniques, recours aux mots référents, questions improvisées sur la lecture…</a:t>
            </a:r>
          </a:p>
        </p:txBody>
      </p:sp>
    </p:spTree>
    <p:extLst>
      <p:ext uri="{BB962C8B-B14F-4D97-AF65-F5344CB8AC3E}">
        <p14:creationId xmlns:p14="http://schemas.microsoft.com/office/powerpoint/2010/main" val="346096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1275472"/>
          </a:xfrm>
        </p:spPr>
        <p:txBody>
          <a:bodyPr>
            <a:noAutofit/>
          </a:bodyPr>
          <a:lstStyle/>
          <a:p>
            <a:r>
              <a:rPr lang="fr-FR" sz="2800" dirty="0"/>
              <a:t>Sur quoi portent les malentendus entre les conceptions des parents et les réquisits des apprentissages</a:t>
            </a:r>
          </a:p>
        </p:txBody>
      </p:sp>
      <p:sp>
        <p:nvSpPr>
          <p:cNvPr id="4" name="Espace réservé du texte 3"/>
          <p:cNvSpPr>
            <a:spLocks noGrp="1"/>
          </p:cNvSpPr>
          <p:nvPr>
            <p:ph type="body" idx="1"/>
          </p:nvPr>
        </p:nvSpPr>
        <p:spPr>
          <a:xfrm>
            <a:off x="1143000" y="2001511"/>
            <a:ext cx="4754880" cy="516606"/>
          </a:xfrm>
        </p:spPr>
        <p:txBody>
          <a:bodyPr/>
          <a:lstStyle/>
          <a:p>
            <a:r>
              <a:rPr lang="fr-FR" dirty="0">
                <a:solidFill>
                  <a:schemeClr val="tx1"/>
                </a:solidFill>
              </a:rPr>
              <a:t>Pour les enseignants</a:t>
            </a:r>
          </a:p>
        </p:txBody>
      </p:sp>
      <p:sp>
        <p:nvSpPr>
          <p:cNvPr id="3" name="Espace réservé du contenu 2"/>
          <p:cNvSpPr>
            <a:spLocks noGrp="1"/>
          </p:cNvSpPr>
          <p:nvPr>
            <p:ph sz="half" idx="2"/>
          </p:nvPr>
        </p:nvSpPr>
        <p:spPr>
          <a:xfrm>
            <a:off x="1143000" y="2518117"/>
            <a:ext cx="4754880" cy="3896751"/>
          </a:xfrm>
        </p:spPr>
        <p:txBody>
          <a:bodyPr>
            <a:normAutofit fontScale="77500" lnSpcReduction="20000"/>
          </a:bodyPr>
          <a:lstStyle/>
          <a:p>
            <a:pPr algn="just"/>
            <a:r>
              <a:rPr lang="fr-FR" b="1" dirty="0">
                <a:solidFill>
                  <a:schemeClr val="tx1"/>
                </a:solidFill>
              </a:rPr>
              <a:t>Objectifs</a:t>
            </a:r>
            <a:r>
              <a:rPr lang="fr-FR" dirty="0">
                <a:solidFill>
                  <a:schemeClr val="tx1"/>
                </a:solidFill>
              </a:rPr>
              <a:t> : faire apprendre quelque chose aux enfants (parfois mobiliser l’enfant aussi pour certains enseignants)…</a:t>
            </a:r>
          </a:p>
          <a:p>
            <a:pPr algn="just"/>
            <a:r>
              <a:rPr lang="fr-FR" dirty="0">
                <a:solidFill>
                  <a:schemeClr val="tx1"/>
                </a:solidFill>
              </a:rPr>
              <a:t> </a:t>
            </a:r>
            <a:r>
              <a:rPr lang="fr-FR" b="1" dirty="0">
                <a:solidFill>
                  <a:schemeClr val="tx1"/>
                </a:solidFill>
              </a:rPr>
              <a:t>Lecture</a:t>
            </a:r>
            <a:r>
              <a:rPr lang="fr-FR" dirty="0">
                <a:solidFill>
                  <a:schemeClr val="tx1"/>
                </a:solidFill>
              </a:rPr>
              <a:t> : lecture compréhension (en mars tous les enfants déchiffraient les sons simples, restait les sons complexes)</a:t>
            </a:r>
          </a:p>
          <a:p>
            <a:pPr algn="just"/>
            <a:r>
              <a:rPr lang="fr-FR" b="1" dirty="0">
                <a:solidFill>
                  <a:schemeClr val="tx1"/>
                </a:solidFill>
              </a:rPr>
              <a:t>Orthographe</a:t>
            </a:r>
            <a:r>
              <a:rPr lang="fr-FR" dirty="0">
                <a:solidFill>
                  <a:schemeClr val="tx1"/>
                </a:solidFill>
              </a:rPr>
              <a:t> : le rôle du mot référent (pour « retrouver » une graphie) </a:t>
            </a:r>
          </a:p>
          <a:p>
            <a:pPr algn="just"/>
            <a:r>
              <a:rPr lang="fr-FR" b="1" dirty="0">
                <a:solidFill>
                  <a:schemeClr val="tx1"/>
                </a:solidFill>
              </a:rPr>
              <a:t>Association lecture/écriture </a:t>
            </a:r>
            <a:r>
              <a:rPr lang="fr-FR" dirty="0">
                <a:solidFill>
                  <a:schemeClr val="tx1"/>
                </a:solidFill>
              </a:rPr>
              <a:t>pour mémoriser la gestuelle (dans le fichier)</a:t>
            </a:r>
          </a:p>
          <a:p>
            <a:pPr algn="just"/>
            <a:r>
              <a:rPr lang="fr-FR" b="1" dirty="0">
                <a:solidFill>
                  <a:schemeClr val="tx1"/>
                </a:solidFill>
              </a:rPr>
              <a:t>Acculturation</a:t>
            </a:r>
            <a:r>
              <a:rPr lang="fr-FR" dirty="0">
                <a:solidFill>
                  <a:schemeClr val="tx1"/>
                </a:solidFill>
              </a:rPr>
              <a:t> : En fait je pense qu’il y a certaines familles où on a pas…on a lu les textes mais juste une fois on s’est pas…voilà on a pas…et on a peut-être pas proposé d’autres choses aux enfants ce que moi je fais en classe, c’est-à-dire de proposer d’aller à la bibliothèque de prendre des livres.</a:t>
            </a:r>
          </a:p>
          <a:p>
            <a:endParaRPr lang="fr-FR" dirty="0"/>
          </a:p>
        </p:txBody>
      </p:sp>
      <p:sp>
        <p:nvSpPr>
          <p:cNvPr id="5" name="Espace réservé du texte 4"/>
          <p:cNvSpPr>
            <a:spLocks noGrp="1"/>
          </p:cNvSpPr>
          <p:nvPr>
            <p:ph type="body" sz="quarter" idx="3"/>
          </p:nvPr>
        </p:nvSpPr>
        <p:spPr>
          <a:xfrm>
            <a:off x="6269173" y="1999032"/>
            <a:ext cx="4754880" cy="635524"/>
          </a:xfrm>
        </p:spPr>
        <p:txBody>
          <a:bodyPr/>
          <a:lstStyle/>
          <a:p>
            <a:r>
              <a:rPr lang="fr-FR" dirty="0">
                <a:solidFill>
                  <a:schemeClr val="tx1"/>
                </a:solidFill>
              </a:rPr>
              <a:t>Pour les parents</a:t>
            </a:r>
          </a:p>
        </p:txBody>
      </p:sp>
      <p:sp>
        <p:nvSpPr>
          <p:cNvPr id="6" name="Espace réservé du contenu 5"/>
          <p:cNvSpPr>
            <a:spLocks noGrp="1"/>
          </p:cNvSpPr>
          <p:nvPr>
            <p:ph sz="quarter" idx="4"/>
          </p:nvPr>
        </p:nvSpPr>
        <p:spPr>
          <a:xfrm>
            <a:off x="6269173" y="2518117"/>
            <a:ext cx="4754880" cy="4079631"/>
          </a:xfrm>
        </p:spPr>
        <p:txBody>
          <a:bodyPr>
            <a:normAutofit lnSpcReduction="10000"/>
          </a:bodyPr>
          <a:lstStyle/>
          <a:p>
            <a:r>
              <a:rPr lang="fr-FR" sz="1800" b="1" dirty="0">
                <a:solidFill>
                  <a:schemeClr val="tx1"/>
                </a:solidFill>
              </a:rPr>
              <a:t>Objectifs</a:t>
            </a:r>
            <a:r>
              <a:rPr lang="fr-FR" sz="1800" dirty="0">
                <a:solidFill>
                  <a:schemeClr val="tx1"/>
                </a:solidFill>
              </a:rPr>
              <a:t>: mobiliser l’enfant sur une tâche… </a:t>
            </a:r>
          </a:p>
          <a:p>
            <a:r>
              <a:rPr lang="fr-FR" sz="1800" b="1" dirty="0">
                <a:solidFill>
                  <a:schemeClr val="tx1"/>
                </a:solidFill>
              </a:rPr>
              <a:t>Lecture</a:t>
            </a:r>
            <a:r>
              <a:rPr lang="fr-FR" sz="1800" dirty="0">
                <a:solidFill>
                  <a:schemeClr val="tx1"/>
                </a:solidFill>
              </a:rPr>
              <a:t> : Lecture décodage (sons) + « comment ça s’écrit rizière » (parent 6)</a:t>
            </a:r>
          </a:p>
          <a:p>
            <a:r>
              <a:rPr lang="fr-FR" sz="1800" b="1" dirty="0">
                <a:solidFill>
                  <a:schemeClr val="tx1"/>
                </a:solidFill>
              </a:rPr>
              <a:t>Orthographe</a:t>
            </a:r>
            <a:r>
              <a:rPr lang="fr-FR" sz="1800" dirty="0">
                <a:solidFill>
                  <a:schemeClr val="tx1"/>
                </a:solidFill>
              </a:rPr>
              <a:t> : Ce que les parents ont compris de l’usage du </a:t>
            </a:r>
            <a:r>
              <a:rPr lang="fr-FR" sz="1800" i="1" dirty="0">
                <a:solidFill>
                  <a:schemeClr val="tx1"/>
                </a:solidFill>
              </a:rPr>
              <a:t>mot-référent </a:t>
            </a:r>
            <a:r>
              <a:rPr lang="fr-FR" sz="1800" dirty="0">
                <a:solidFill>
                  <a:schemeClr val="tx1"/>
                </a:solidFill>
              </a:rPr>
              <a:t>: désir de faire mémoriser par cœur une liste de mots (nombreux).</a:t>
            </a:r>
          </a:p>
          <a:p>
            <a:r>
              <a:rPr lang="fr-FR" sz="1800" b="1" dirty="0">
                <a:solidFill>
                  <a:schemeClr val="tx1"/>
                </a:solidFill>
              </a:rPr>
              <a:t>Ecriture</a:t>
            </a:r>
            <a:r>
              <a:rPr lang="fr-FR" sz="1800" dirty="0">
                <a:solidFill>
                  <a:schemeClr val="tx1"/>
                </a:solidFill>
              </a:rPr>
              <a:t> : Pour certain parents il n’y a pas eu d’activité d’écriture (« seulement le fichier pour apprendre à lire »), activité déconnectée de la lecture</a:t>
            </a:r>
          </a:p>
          <a:p>
            <a:r>
              <a:rPr lang="fr-FR" sz="1800" b="1" dirty="0">
                <a:solidFill>
                  <a:schemeClr val="tx1"/>
                </a:solidFill>
              </a:rPr>
              <a:t>Acculturation</a:t>
            </a:r>
            <a:r>
              <a:rPr lang="fr-FR" sz="1800" dirty="0">
                <a:solidFill>
                  <a:schemeClr val="tx1"/>
                </a:solidFill>
              </a:rPr>
              <a:t> : Pour certains parents, lire un peu tous les jours (un livre) en plus du travail scolaire.</a:t>
            </a:r>
          </a:p>
          <a:p>
            <a:endParaRPr lang="fr-FR" sz="1000" dirty="0"/>
          </a:p>
        </p:txBody>
      </p:sp>
    </p:spTree>
    <p:extLst>
      <p:ext uri="{BB962C8B-B14F-4D97-AF65-F5344CB8AC3E}">
        <p14:creationId xmlns:p14="http://schemas.microsoft.com/office/powerpoint/2010/main" val="70948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865909"/>
          </a:xfrm>
        </p:spPr>
        <p:txBody>
          <a:bodyPr>
            <a:normAutofit/>
          </a:bodyPr>
          <a:lstStyle/>
          <a:p>
            <a:r>
              <a:rPr lang="fr-FR" dirty="0"/>
              <a:t>Un exemple </a:t>
            </a:r>
          </a:p>
        </p:txBody>
      </p:sp>
      <p:sp>
        <p:nvSpPr>
          <p:cNvPr id="3" name="Espace réservé du texte 2"/>
          <p:cNvSpPr>
            <a:spLocks noGrp="1"/>
          </p:cNvSpPr>
          <p:nvPr>
            <p:ph type="body" idx="1"/>
          </p:nvPr>
        </p:nvSpPr>
        <p:spPr>
          <a:xfrm>
            <a:off x="1143000" y="1676735"/>
            <a:ext cx="4754880" cy="777240"/>
          </a:xfrm>
        </p:spPr>
        <p:txBody>
          <a:bodyPr/>
          <a:lstStyle/>
          <a:p>
            <a:r>
              <a:rPr lang="fr-FR" dirty="0"/>
              <a:t>Support 2 : Ecriture lettre « b » </a:t>
            </a:r>
          </a:p>
        </p:txBody>
      </p:sp>
      <p:sp>
        <p:nvSpPr>
          <p:cNvPr id="4" name="Espace réservé du contenu 3"/>
          <p:cNvSpPr>
            <a:spLocks noGrp="1"/>
          </p:cNvSpPr>
          <p:nvPr>
            <p:ph sz="half" idx="2"/>
          </p:nvPr>
        </p:nvSpPr>
        <p:spPr/>
        <p:txBody>
          <a:bodyPr>
            <a:normAutofit lnSpcReduction="10000"/>
          </a:bodyPr>
          <a:lstStyle/>
          <a:p>
            <a:pPr algn="just"/>
            <a:r>
              <a:rPr lang="fr-FR" sz="3600" b="1" u="sng" dirty="0">
                <a:solidFill>
                  <a:schemeClr val="tx1"/>
                </a:solidFill>
                <a:latin typeface="Freestyle Script" panose="030804020302050B0404" pitchFamily="66" charset="0"/>
              </a:rPr>
              <a:t>exercice 7</a:t>
            </a:r>
            <a:r>
              <a:rPr lang="fr-FR" sz="3600" dirty="0">
                <a:solidFill>
                  <a:schemeClr val="tx1"/>
                </a:solidFill>
                <a:latin typeface="Freestyle Script" panose="030804020302050B0404" pitchFamily="66" charset="0"/>
              </a:rPr>
              <a:t> : Les mots à écrire sont : bébé - bateau (bien préciser que c’est le [o] de fin de mot comme cadeau donc eau) ruban (c’est le « an » de danse donc an) et arbre (attention ! 3 consonnes ensemble, c’est difficile !)</a:t>
            </a:r>
          </a:p>
          <a:p>
            <a:endParaRPr lang="fr-FR" dirty="0"/>
          </a:p>
        </p:txBody>
      </p:sp>
      <p:sp>
        <p:nvSpPr>
          <p:cNvPr id="5" name="Espace réservé du texte 4"/>
          <p:cNvSpPr>
            <a:spLocks noGrp="1"/>
          </p:cNvSpPr>
          <p:nvPr>
            <p:ph type="body" sz="quarter" idx="3"/>
          </p:nvPr>
        </p:nvSpPr>
        <p:spPr>
          <a:xfrm>
            <a:off x="6269173" y="1676735"/>
            <a:ext cx="4754880" cy="777240"/>
          </a:xfrm>
        </p:spPr>
        <p:txBody>
          <a:bodyPr/>
          <a:lstStyle/>
          <a:p>
            <a:r>
              <a:rPr lang="fr-FR" dirty="0"/>
              <a:t>Parent</a:t>
            </a:r>
          </a:p>
        </p:txBody>
      </p:sp>
      <p:sp>
        <p:nvSpPr>
          <p:cNvPr id="6" name="Espace réservé du contenu 5"/>
          <p:cNvSpPr>
            <a:spLocks noGrp="1"/>
          </p:cNvSpPr>
          <p:nvPr>
            <p:ph sz="quarter" idx="4"/>
          </p:nvPr>
        </p:nvSpPr>
        <p:spPr/>
        <p:txBody>
          <a:bodyPr>
            <a:normAutofit/>
          </a:bodyPr>
          <a:lstStyle/>
          <a:p>
            <a:pPr algn="just"/>
            <a:r>
              <a:rPr lang="fr-FR" dirty="0">
                <a:solidFill>
                  <a:schemeClr val="tx1"/>
                </a:solidFill>
              </a:rPr>
              <a:t>Association graphème/phonème sur le son [o]  « eau » et [ɑ̃] « an »</a:t>
            </a:r>
          </a:p>
          <a:p>
            <a:pPr algn="just"/>
            <a:r>
              <a:rPr lang="fr-FR" dirty="0">
                <a:solidFill>
                  <a:schemeClr val="tx1"/>
                </a:solidFill>
              </a:rPr>
              <a:t>Confusion [b]/[d] dans « ru</a:t>
            </a:r>
            <a:r>
              <a:rPr lang="fr-FR" b="1" u="sng" dirty="0">
                <a:solidFill>
                  <a:schemeClr val="tx1"/>
                </a:solidFill>
              </a:rPr>
              <a:t>b</a:t>
            </a:r>
            <a:r>
              <a:rPr lang="fr-FR" dirty="0">
                <a:solidFill>
                  <a:schemeClr val="tx1"/>
                </a:solidFill>
              </a:rPr>
              <a:t>an » et « </a:t>
            </a:r>
            <a:r>
              <a:rPr lang="fr-FR" b="1" u="sng" dirty="0">
                <a:solidFill>
                  <a:schemeClr val="tx1"/>
                </a:solidFill>
              </a:rPr>
              <a:t>d</a:t>
            </a:r>
            <a:r>
              <a:rPr lang="fr-FR" dirty="0">
                <a:solidFill>
                  <a:schemeClr val="tx1"/>
                </a:solidFill>
              </a:rPr>
              <a:t>anse » et aussi dans « </a:t>
            </a:r>
            <a:r>
              <a:rPr lang="fr-FR" b="1" u="sng" dirty="0">
                <a:solidFill>
                  <a:schemeClr val="tx1"/>
                </a:solidFill>
              </a:rPr>
              <a:t>b</a:t>
            </a:r>
            <a:r>
              <a:rPr lang="fr-FR" dirty="0">
                <a:solidFill>
                  <a:schemeClr val="tx1"/>
                </a:solidFill>
              </a:rPr>
              <a:t>ateau » et « ca</a:t>
            </a:r>
            <a:r>
              <a:rPr lang="fr-FR" b="1" u="sng" dirty="0">
                <a:solidFill>
                  <a:schemeClr val="tx1"/>
                </a:solidFill>
              </a:rPr>
              <a:t>d</a:t>
            </a:r>
            <a:r>
              <a:rPr lang="fr-FR" dirty="0">
                <a:solidFill>
                  <a:schemeClr val="tx1"/>
                </a:solidFill>
              </a:rPr>
              <a:t>eau »</a:t>
            </a:r>
          </a:p>
          <a:p>
            <a:pPr algn="just"/>
            <a:r>
              <a:rPr lang="fr-FR" dirty="0">
                <a:solidFill>
                  <a:schemeClr val="tx1"/>
                </a:solidFill>
              </a:rPr>
              <a:t>Lecture où l’attention se focalise davantage sur l’orthographe plutôt que sur le geste graphique de la lettre « b »</a:t>
            </a:r>
          </a:p>
          <a:p>
            <a:endParaRPr lang="fr-FR" dirty="0"/>
          </a:p>
        </p:txBody>
      </p:sp>
    </p:spTree>
    <p:extLst>
      <p:ext uri="{BB962C8B-B14F-4D97-AF65-F5344CB8AC3E}">
        <p14:creationId xmlns:p14="http://schemas.microsoft.com/office/powerpoint/2010/main" val="48845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 </a:t>
            </a:r>
          </a:p>
        </p:txBody>
      </p:sp>
      <p:sp>
        <p:nvSpPr>
          <p:cNvPr id="3" name="Espace réservé du contenu 2"/>
          <p:cNvSpPr>
            <a:spLocks noGrp="1"/>
          </p:cNvSpPr>
          <p:nvPr>
            <p:ph idx="1"/>
          </p:nvPr>
        </p:nvSpPr>
        <p:spPr>
          <a:xfrm>
            <a:off x="1143000" y="1575582"/>
            <a:ext cx="9872871" cy="4520418"/>
          </a:xfrm>
        </p:spPr>
        <p:txBody>
          <a:bodyPr>
            <a:normAutofit/>
          </a:bodyPr>
          <a:lstStyle/>
          <a:p>
            <a:r>
              <a:rPr lang="fr-FR" dirty="0">
                <a:solidFill>
                  <a:schemeClr val="tx1"/>
                </a:solidFill>
              </a:rPr>
              <a:t>La pédagogie est rendue plus visible pour plusieurs des enseignants interrogés</a:t>
            </a:r>
          </a:p>
          <a:p>
            <a:r>
              <a:rPr lang="fr-FR" dirty="0">
                <a:solidFill>
                  <a:schemeClr val="tx1"/>
                </a:solidFill>
              </a:rPr>
              <a:t>Mais finalement, rendre plus visible les processus d’enseignement, et les objectifs d’apprentissage ne résout pas toutes les difficultés</a:t>
            </a:r>
          </a:p>
          <a:p>
            <a:r>
              <a:rPr lang="fr-FR" dirty="0">
                <a:solidFill>
                  <a:schemeClr val="tx1"/>
                </a:solidFill>
              </a:rPr>
              <a:t>La difficulté d’instaurer un cadre scolaire à la maison a obligé les parents </a:t>
            </a:r>
          </a:p>
          <a:p>
            <a:pPr lvl="1"/>
            <a:r>
              <a:rPr lang="fr-FR" dirty="0">
                <a:solidFill>
                  <a:schemeClr val="tx1"/>
                </a:solidFill>
              </a:rPr>
              <a:t>soit à négocier le cadre, et donc à faire des choix pédagogiques, à leur tour </a:t>
            </a:r>
          </a:p>
          <a:p>
            <a:pPr lvl="2">
              <a:buFont typeface="Wingdings" panose="05000000000000000000" pitchFamily="2" charset="2"/>
              <a:buChar char="Ø"/>
            </a:pPr>
            <a:r>
              <a:rPr lang="fr-FR" dirty="0">
                <a:solidFill>
                  <a:schemeClr val="tx1"/>
                </a:solidFill>
              </a:rPr>
              <a:t>activités autotéliques préférées </a:t>
            </a:r>
          </a:p>
          <a:p>
            <a:pPr lvl="1"/>
            <a:r>
              <a:rPr lang="fr-FR" dirty="0">
                <a:solidFill>
                  <a:schemeClr val="tx1"/>
                </a:solidFill>
              </a:rPr>
              <a:t>soit à viser l’accomplissement de tâches, quand l’enseignant vise un apprentissage </a:t>
            </a:r>
          </a:p>
          <a:p>
            <a:pPr lvl="2">
              <a:buFont typeface="Wingdings" panose="05000000000000000000" pitchFamily="2" charset="2"/>
              <a:buChar char="Ø"/>
            </a:pPr>
            <a:r>
              <a:rPr lang="fr-FR" dirty="0">
                <a:solidFill>
                  <a:schemeClr val="tx1"/>
                </a:solidFill>
              </a:rPr>
              <a:t> quelle possibilité pour les enfants de secondariser alors ce qui est appris ?</a:t>
            </a:r>
          </a:p>
          <a:p>
            <a:r>
              <a:rPr lang="fr-FR" dirty="0">
                <a:solidFill>
                  <a:schemeClr val="tx1"/>
                </a:solidFill>
              </a:rPr>
              <a:t>Une pédagogie plus visible n’empêche pas les malentendus</a:t>
            </a:r>
          </a:p>
        </p:txBody>
      </p:sp>
    </p:spTree>
    <p:extLst>
      <p:ext uri="{BB962C8B-B14F-4D97-AF65-F5344CB8AC3E}">
        <p14:creationId xmlns:p14="http://schemas.microsoft.com/office/powerpoint/2010/main" val="380435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Annexe 1 : guide d’entretien parents</a:t>
            </a:r>
          </a:p>
        </p:txBody>
      </p:sp>
      <p:sp>
        <p:nvSpPr>
          <p:cNvPr id="3" name="Espace réservé du contenu 2"/>
          <p:cNvSpPr>
            <a:spLocks noGrp="1"/>
          </p:cNvSpPr>
          <p:nvPr>
            <p:ph idx="1"/>
          </p:nvPr>
        </p:nvSpPr>
        <p:spPr/>
        <p:txBody>
          <a:bodyPr/>
          <a:lstStyle/>
          <a:p>
            <a:pPr lvl="1"/>
            <a:r>
              <a:rPr lang="fr-FR" dirty="0">
                <a:solidFill>
                  <a:schemeClr val="tx1"/>
                </a:solidFill>
              </a:rPr>
              <a:t>Vous avez accompagné votre enfant qui était en CP pendant le confinement dans l’apprentissage de la lecture. </a:t>
            </a:r>
          </a:p>
          <a:p>
            <a:pPr lvl="1"/>
            <a:r>
              <a:rPr lang="fr-FR" dirty="0">
                <a:solidFill>
                  <a:schemeClr val="tx1"/>
                </a:solidFill>
              </a:rPr>
              <a:t>Comment l’apprentissage de la lecture s’est-il déroulée pendant le confinement ? qu’avez-vous fait ? Qu’a fait votre enfant ?</a:t>
            </a:r>
          </a:p>
          <a:p>
            <a:pPr lvl="1"/>
            <a:r>
              <a:rPr lang="fr-FR" dirty="0">
                <a:solidFill>
                  <a:schemeClr val="tx1"/>
                </a:solidFill>
              </a:rPr>
              <a:t>Avez-vous reçu des conseils, des consignes, des explications de la part de l’enseignant de CP ? En quoi consistaient-ils ?</a:t>
            </a:r>
          </a:p>
          <a:p>
            <a:pPr lvl="1"/>
            <a:r>
              <a:rPr lang="fr-FR" dirty="0">
                <a:solidFill>
                  <a:schemeClr val="tx1"/>
                </a:solidFill>
              </a:rPr>
              <a:t>Avez-vous trouvé des aspects de ce travail difficile ? </a:t>
            </a:r>
          </a:p>
          <a:p>
            <a:pPr lvl="1"/>
            <a:r>
              <a:rPr lang="fr-FR" dirty="0">
                <a:solidFill>
                  <a:schemeClr val="tx1"/>
                </a:solidFill>
              </a:rPr>
              <a:t>Avez-vous été surpris par la manière dont on vous a demandé de travailler ?</a:t>
            </a:r>
          </a:p>
          <a:p>
            <a:pPr lvl="1"/>
            <a:r>
              <a:rPr lang="fr-FR" dirty="0">
                <a:solidFill>
                  <a:schemeClr val="tx1"/>
                </a:solidFill>
              </a:rPr>
              <a:t>Avez-vous eu l’impression que ce travail a été efficace ? En quoi ? </a:t>
            </a:r>
          </a:p>
          <a:p>
            <a:pPr lvl="1"/>
            <a:r>
              <a:rPr lang="fr-FR" dirty="0">
                <a:solidFill>
                  <a:schemeClr val="tx1"/>
                </a:solidFill>
              </a:rPr>
              <a:t>Avez-vous aménagé le travail, ajouté, supprimé des activités à faire faire par votre enfant ? Pourquoi ?</a:t>
            </a:r>
          </a:p>
        </p:txBody>
      </p:sp>
    </p:spTree>
    <p:extLst>
      <p:ext uri="{BB962C8B-B14F-4D97-AF65-F5344CB8AC3E}">
        <p14:creationId xmlns:p14="http://schemas.microsoft.com/office/powerpoint/2010/main" val="269895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Annexe 2 : guide d’entretien enseignants</a:t>
            </a:r>
          </a:p>
        </p:txBody>
      </p:sp>
      <p:sp>
        <p:nvSpPr>
          <p:cNvPr id="3" name="Espace réservé du contenu 2"/>
          <p:cNvSpPr>
            <a:spLocks noGrp="1"/>
          </p:cNvSpPr>
          <p:nvPr>
            <p:ph idx="1"/>
          </p:nvPr>
        </p:nvSpPr>
        <p:spPr>
          <a:xfrm>
            <a:off x="1143000" y="1573619"/>
            <a:ext cx="9872871" cy="4859079"/>
          </a:xfrm>
        </p:spPr>
        <p:txBody>
          <a:bodyPr>
            <a:normAutofit fontScale="77500" lnSpcReduction="20000"/>
          </a:bodyPr>
          <a:lstStyle/>
          <a:p>
            <a:pPr marL="45720" indent="0">
              <a:buNone/>
            </a:pPr>
            <a:r>
              <a:rPr lang="fr-FR" dirty="0">
                <a:solidFill>
                  <a:schemeClr val="tx1"/>
                </a:solidFill>
              </a:rPr>
              <a:t>1°/ Durant la période de confinement, comment avez-vous fait pour enseigner la lecture à vos élèves de CP ?</a:t>
            </a:r>
          </a:p>
          <a:p>
            <a:pPr marL="45720" indent="0">
              <a:buNone/>
            </a:pPr>
            <a:r>
              <a:rPr lang="fr-FR" dirty="0">
                <a:solidFill>
                  <a:schemeClr val="tx1"/>
                </a:solidFill>
              </a:rPr>
              <a:t>2°/ A partir de quel(s) support(s) ? (manuels de lecture, polycopié fait par vous-même ? un mixte des deux ? en alternance selon les sons ? selon les jours ?...)</a:t>
            </a:r>
          </a:p>
          <a:p>
            <a:pPr marL="45720" indent="0">
              <a:buNone/>
            </a:pPr>
            <a:r>
              <a:rPr lang="fr-FR" dirty="0">
                <a:solidFill>
                  <a:schemeClr val="tx1"/>
                </a:solidFill>
              </a:rPr>
              <a:t>3°/ Vous êtes-vous plus appuyé(e) sur les parents que d’habitude et si c’est le cas, quelles informations leur avez-vous transmises pour qu’ils puissent guider/aider les séances de lecture de leurs enfants ?</a:t>
            </a:r>
          </a:p>
          <a:p>
            <a:pPr marL="45720" indent="0">
              <a:buNone/>
            </a:pPr>
            <a:r>
              <a:rPr lang="fr-FR" dirty="0">
                <a:solidFill>
                  <a:schemeClr val="tx1"/>
                </a:solidFill>
              </a:rPr>
              <a:t>ou 3 bis/ Nous étions au mois de mars, que restait-il à apprendre à vos élèves ? Les sons complexes ? Comment avez-vous transmis ce savoir ? Directement auprès de vos élèves par </a:t>
            </a:r>
            <a:r>
              <a:rPr lang="fr-FR" dirty="0" err="1">
                <a:solidFill>
                  <a:schemeClr val="tx1"/>
                </a:solidFill>
              </a:rPr>
              <a:t>visio</a:t>
            </a:r>
            <a:r>
              <a:rPr lang="fr-FR" dirty="0">
                <a:solidFill>
                  <a:schemeClr val="tx1"/>
                </a:solidFill>
              </a:rPr>
              <a:t> et/ou support écrit et/ou enregistrement ? Avec l’aide des parents et si c’est le cas comment leur avez-vous formulé les choses ? </a:t>
            </a:r>
          </a:p>
          <a:p>
            <a:pPr marL="45720" indent="0">
              <a:buNone/>
            </a:pPr>
            <a:r>
              <a:rPr lang="fr-FR" dirty="0">
                <a:solidFill>
                  <a:schemeClr val="tx1"/>
                </a:solidFill>
              </a:rPr>
              <a:t>4°/ Est-ce que les activités qui se déroulent lors de la classe habituelle pour résoudre les problèmes de lecture (déchiffrage ? sens/compréhension ?) ont pu être mobilisées/dépliés (différemment ?) lors des séances à distance ? </a:t>
            </a:r>
            <a:r>
              <a:rPr lang="fr-FR" dirty="0" err="1">
                <a:solidFill>
                  <a:schemeClr val="tx1"/>
                </a:solidFill>
              </a:rPr>
              <a:t>Ont-elles</a:t>
            </a:r>
            <a:r>
              <a:rPr lang="fr-FR" dirty="0">
                <a:solidFill>
                  <a:schemeClr val="tx1"/>
                </a:solidFill>
              </a:rPr>
              <a:t> été transmises par écrit ? à l’oral ? aux parents ? aux enfants ? aux deux ?  sur un document ? </a:t>
            </a:r>
          </a:p>
          <a:p>
            <a:pPr marL="45720" indent="0">
              <a:buNone/>
            </a:pPr>
            <a:r>
              <a:rPr lang="fr-FR" dirty="0">
                <a:solidFill>
                  <a:schemeClr val="tx1"/>
                </a:solidFill>
              </a:rPr>
              <a:t>5°/ Est-ce qu’il y a des savoirs en lecture que vous avez eu du mal à enseigner ou que vous pensez ne pas avoir eu les moyens d’enseigner ? Pourquoi ? Avez-vous essayé quelque chose ?</a:t>
            </a:r>
          </a:p>
          <a:p>
            <a:pPr marL="45720" indent="0">
              <a:buNone/>
            </a:pPr>
            <a:r>
              <a:rPr lang="fr-FR" dirty="0">
                <a:solidFill>
                  <a:schemeClr val="tx1"/>
                </a:solidFill>
              </a:rPr>
              <a:t>6°/ Est-ce qu’il y a des enfants qui n’ont pas pu bénéficier de ce que vous avez mis en place de manière durable ? Pourquoi ? </a:t>
            </a:r>
          </a:p>
          <a:p>
            <a:pPr marL="45720" indent="0">
              <a:buNone/>
            </a:pPr>
            <a:endParaRPr lang="fr-FR" dirty="0"/>
          </a:p>
        </p:txBody>
      </p:sp>
    </p:spTree>
    <p:extLst>
      <p:ext uri="{BB962C8B-B14F-4D97-AF65-F5344CB8AC3E}">
        <p14:creationId xmlns:p14="http://schemas.microsoft.com/office/powerpoint/2010/main" val="84239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Bibliographie </a:t>
            </a:r>
          </a:p>
        </p:txBody>
      </p:sp>
      <p:sp>
        <p:nvSpPr>
          <p:cNvPr id="3" name="Espace réservé du contenu 2"/>
          <p:cNvSpPr>
            <a:spLocks noGrp="1"/>
          </p:cNvSpPr>
          <p:nvPr>
            <p:ph idx="1"/>
          </p:nvPr>
        </p:nvSpPr>
        <p:spPr>
          <a:xfrm>
            <a:off x="656216" y="1965960"/>
            <a:ext cx="10359655" cy="4130040"/>
          </a:xfrm>
        </p:spPr>
        <p:txBody>
          <a:bodyPr>
            <a:normAutofit fontScale="62500" lnSpcReduction="20000"/>
          </a:bodyPr>
          <a:lstStyle/>
          <a:p>
            <a:pPr marL="45720" indent="0">
              <a:buNone/>
            </a:pPr>
            <a:endParaRPr lang="fr-FR" dirty="0"/>
          </a:p>
          <a:p>
            <a:r>
              <a:rPr lang="fr-FR" dirty="0">
                <a:solidFill>
                  <a:schemeClr val="tx1"/>
                </a:solidFill>
              </a:rPr>
              <a:t>Bernstein, B. (2007) </a:t>
            </a:r>
            <a:r>
              <a:rPr lang="fr-FR" i="1" dirty="0">
                <a:solidFill>
                  <a:schemeClr val="tx1"/>
                </a:solidFill>
              </a:rPr>
              <a:t>Pédagogie, contrôle symbolique et identité. Théorie, recherche, critique.</a:t>
            </a:r>
            <a:r>
              <a:rPr lang="fr-FR" dirty="0">
                <a:solidFill>
                  <a:schemeClr val="tx1"/>
                </a:solidFill>
              </a:rPr>
              <a:t> Presses universitaires de Laval. </a:t>
            </a:r>
          </a:p>
          <a:p>
            <a:r>
              <a:rPr lang="fr-FR" dirty="0" err="1">
                <a:solidFill>
                  <a:schemeClr val="tx1"/>
                </a:solidFill>
              </a:rPr>
              <a:t>Bonnéry</a:t>
            </a:r>
            <a:r>
              <a:rPr lang="fr-FR" dirty="0">
                <a:solidFill>
                  <a:schemeClr val="tx1"/>
                </a:solidFill>
              </a:rPr>
              <a:t>, S. (2007). </a:t>
            </a:r>
            <a:r>
              <a:rPr lang="fr-FR" i="1" dirty="0">
                <a:solidFill>
                  <a:schemeClr val="tx1"/>
                </a:solidFill>
              </a:rPr>
              <a:t>Comprendre l’échec scolaire</a:t>
            </a:r>
            <a:r>
              <a:rPr lang="fr-FR" dirty="0">
                <a:solidFill>
                  <a:schemeClr val="tx1"/>
                </a:solidFill>
              </a:rPr>
              <a:t>, La dispute</a:t>
            </a:r>
          </a:p>
          <a:p>
            <a:r>
              <a:rPr lang="fr-FR" dirty="0">
                <a:solidFill>
                  <a:schemeClr val="tx1"/>
                </a:solidFill>
              </a:rPr>
              <a:t>Bourdieu, P. &amp; J.-C. </a:t>
            </a:r>
            <a:r>
              <a:rPr lang="fr-FR" dirty="0" err="1">
                <a:solidFill>
                  <a:schemeClr val="tx1"/>
                </a:solidFill>
              </a:rPr>
              <a:t>Passeron</a:t>
            </a:r>
            <a:r>
              <a:rPr lang="fr-FR" dirty="0">
                <a:solidFill>
                  <a:schemeClr val="tx1"/>
                </a:solidFill>
              </a:rPr>
              <a:t>. (1964). </a:t>
            </a:r>
            <a:r>
              <a:rPr lang="fr-FR" i="1" dirty="0">
                <a:solidFill>
                  <a:schemeClr val="tx1"/>
                </a:solidFill>
              </a:rPr>
              <a:t>Les Héritiers</a:t>
            </a:r>
            <a:r>
              <a:rPr lang="fr-FR" dirty="0">
                <a:solidFill>
                  <a:schemeClr val="tx1"/>
                </a:solidFill>
              </a:rPr>
              <a:t>, Seuil.</a:t>
            </a:r>
          </a:p>
          <a:p>
            <a:r>
              <a:rPr lang="fr-FR" dirty="0" err="1">
                <a:solidFill>
                  <a:schemeClr val="tx1"/>
                </a:solidFill>
              </a:rPr>
              <a:t>Delès</a:t>
            </a:r>
            <a:r>
              <a:rPr lang="fr-FR" dirty="0">
                <a:solidFill>
                  <a:schemeClr val="tx1"/>
                </a:solidFill>
              </a:rPr>
              <a:t>, R., </a:t>
            </a:r>
            <a:r>
              <a:rPr lang="fr-FR" dirty="0" err="1">
                <a:solidFill>
                  <a:schemeClr val="tx1"/>
                </a:solidFill>
              </a:rPr>
              <a:t>Pirone</a:t>
            </a:r>
            <a:r>
              <a:rPr lang="fr-FR" dirty="0">
                <a:solidFill>
                  <a:schemeClr val="tx1"/>
                </a:solidFill>
              </a:rPr>
              <a:t>, F. &amp; </a:t>
            </a:r>
            <a:r>
              <a:rPr lang="fr-FR" dirty="0" err="1">
                <a:solidFill>
                  <a:schemeClr val="tx1"/>
                </a:solidFill>
              </a:rPr>
              <a:t>Rayou</a:t>
            </a:r>
            <a:r>
              <a:rPr lang="fr-FR" dirty="0">
                <a:solidFill>
                  <a:schemeClr val="tx1"/>
                </a:solidFill>
              </a:rPr>
              <a:t>, P. (2021). L’accompagnement scolaire pendant le premier confinement de 2020: De la différenciation dans l’« École à la maison ». </a:t>
            </a:r>
            <a:r>
              <a:rPr lang="fr-FR" i="1" dirty="0">
                <a:solidFill>
                  <a:schemeClr val="tx1"/>
                </a:solidFill>
              </a:rPr>
              <a:t>Administration &amp; Éducation</a:t>
            </a:r>
            <a:r>
              <a:rPr lang="fr-FR" dirty="0">
                <a:solidFill>
                  <a:schemeClr val="tx1"/>
                </a:solidFill>
              </a:rPr>
              <a:t>, 169, 155-161. </a:t>
            </a:r>
            <a:r>
              <a:rPr lang="fr-FR" dirty="0">
                <a:solidFill>
                  <a:schemeClr val="tx1"/>
                </a:solidFill>
                <a:hlinkClick r:id="rId2"/>
              </a:rPr>
              <a:t>https://doi.org/10.3917/admed.169.0155</a:t>
            </a:r>
            <a:r>
              <a:rPr lang="fr-FR" dirty="0">
                <a:solidFill>
                  <a:schemeClr val="tx1"/>
                </a:solidFill>
              </a:rPr>
              <a:t> </a:t>
            </a:r>
          </a:p>
          <a:p>
            <a:r>
              <a:rPr lang="fr-FR" dirty="0">
                <a:solidFill>
                  <a:schemeClr val="tx1"/>
                </a:solidFill>
              </a:rPr>
              <a:t>Delarue-Breton, C.</a:t>
            </a:r>
          </a:p>
          <a:p>
            <a:r>
              <a:rPr lang="fr-FR" dirty="0" err="1">
                <a:solidFill>
                  <a:schemeClr val="tx1"/>
                </a:solidFill>
              </a:rPr>
              <a:t>Kakpo</a:t>
            </a:r>
            <a:r>
              <a:rPr lang="fr-FR" dirty="0">
                <a:solidFill>
                  <a:schemeClr val="tx1"/>
                </a:solidFill>
              </a:rPr>
              <a:t>, S. (2012). </a:t>
            </a:r>
            <a:r>
              <a:rPr lang="fr-FR" i="1" dirty="0">
                <a:solidFill>
                  <a:schemeClr val="tx1"/>
                </a:solidFill>
              </a:rPr>
              <a:t>Les devoirs à la maison: Mobilisation et désorientation des familles populaires</a:t>
            </a:r>
            <a:r>
              <a:rPr lang="fr-FR" dirty="0">
                <a:solidFill>
                  <a:schemeClr val="tx1"/>
                </a:solidFill>
              </a:rPr>
              <a:t>. Paris cedex 14, France: Presses Universitaires de France. </a:t>
            </a:r>
            <a:r>
              <a:rPr lang="fr-FR" dirty="0">
                <a:solidFill>
                  <a:schemeClr val="tx1"/>
                </a:solidFill>
                <a:hlinkClick r:id="rId3"/>
              </a:rPr>
              <a:t>https://doi.org/10.3917/puf.kakpo.2012.01</a:t>
            </a:r>
            <a:r>
              <a:rPr lang="fr-FR" dirty="0">
                <a:solidFill>
                  <a:schemeClr val="tx1"/>
                </a:solidFill>
              </a:rPr>
              <a:t> </a:t>
            </a:r>
          </a:p>
          <a:p>
            <a:r>
              <a:rPr lang="fr-FR" dirty="0" err="1">
                <a:solidFill>
                  <a:schemeClr val="tx1"/>
                </a:solidFill>
              </a:rPr>
              <a:t>Lahire</a:t>
            </a:r>
            <a:r>
              <a:rPr lang="fr-FR" dirty="0">
                <a:solidFill>
                  <a:schemeClr val="tx1"/>
                </a:solidFill>
              </a:rPr>
              <a:t>, B.  (1993). </a:t>
            </a:r>
            <a:r>
              <a:rPr lang="fr-FR" i="1" dirty="0">
                <a:solidFill>
                  <a:schemeClr val="tx1"/>
                </a:solidFill>
              </a:rPr>
              <a:t>Culture écrite et inégalités scolaires</a:t>
            </a:r>
            <a:r>
              <a:rPr lang="fr-FR" dirty="0">
                <a:solidFill>
                  <a:schemeClr val="tx1"/>
                </a:solidFill>
              </a:rPr>
              <a:t>, Presses universitaires de Lyon.</a:t>
            </a:r>
          </a:p>
          <a:p>
            <a:r>
              <a:rPr lang="fr-FR" dirty="0" err="1">
                <a:solidFill>
                  <a:schemeClr val="tx1"/>
                </a:solidFill>
              </a:rPr>
              <a:t>Maingueneau</a:t>
            </a:r>
            <a:r>
              <a:rPr lang="fr-FR" dirty="0">
                <a:solidFill>
                  <a:schemeClr val="tx1"/>
                </a:solidFill>
              </a:rPr>
              <a:t>, D.  (2002). «Problèmes d’éthos », </a:t>
            </a:r>
            <a:r>
              <a:rPr lang="fr-FR" i="1" dirty="0">
                <a:solidFill>
                  <a:schemeClr val="tx1"/>
                </a:solidFill>
              </a:rPr>
              <a:t>Pratiques</a:t>
            </a:r>
            <a:r>
              <a:rPr lang="fr-FR" dirty="0">
                <a:solidFill>
                  <a:schemeClr val="tx1"/>
                </a:solidFill>
              </a:rPr>
              <a:t>, 113-114 : 55-67.</a:t>
            </a:r>
          </a:p>
          <a:p>
            <a:r>
              <a:rPr lang="fr-FR" dirty="0" err="1">
                <a:solidFill>
                  <a:schemeClr val="tx1"/>
                </a:solidFill>
              </a:rPr>
              <a:t>Netter</a:t>
            </a:r>
            <a:r>
              <a:rPr lang="fr-FR" dirty="0">
                <a:solidFill>
                  <a:schemeClr val="tx1"/>
                </a:solidFill>
              </a:rPr>
              <a:t>, J. </a:t>
            </a:r>
          </a:p>
          <a:p>
            <a:r>
              <a:rPr lang="fr-FR" dirty="0" err="1">
                <a:solidFill>
                  <a:schemeClr val="tx1"/>
                </a:solidFill>
              </a:rPr>
              <a:t>Rabatel</a:t>
            </a:r>
            <a:r>
              <a:rPr lang="fr-FR" dirty="0">
                <a:solidFill>
                  <a:schemeClr val="tx1"/>
                </a:solidFill>
              </a:rPr>
              <a:t>, A. (2021). « Éthos dit, éthos montré (ou la présentation de soi représentée, et ce qui s’ensuit en matière de prise en charge et de responsabilité énonciatives). À propos du discours du Bourget de François Hollande, raconté par L. Binet dans Rien ne se passe comme prévu », E-</a:t>
            </a:r>
            <a:r>
              <a:rPr lang="fr-FR" dirty="0" err="1">
                <a:solidFill>
                  <a:schemeClr val="tx1"/>
                </a:solidFill>
              </a:rPr>
              <a:t>rea</a:t>
            </a:r>
            <a:r>
              <a:rPr lang="fr-FR" dirty="0">
                <a:solidFill>
                  <a:schemeClr val="tx1"/>
                </a:solidFill>
              </a:rPr>
              <a:t> : 17-2.</a:t>
            </a:r>
          </a:p>
          <a:p>
            <a:pPr marL="45720" indent="0">
              <a:buNone/>
            </a:pPr>
            <a:endParaRPr lang="fr-FR" dirty="0"/>
          </a:p>
        </p:txBody>
      </p:sp>
    </p:spTree>
    <p:extLst>
      <p:ext uri="{BB962C8B-B14F-4D97-AF65-F5344CB8AC3E}">
        <p14:creationId xmlns:p14="http://schemas.microsoft.com/office/powerpoint/2010/main" val="425934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889591"/>
          </a:xfrm>
        </p:spPr>
        <p:txBody>
          <a:bodyPr>
            <a:normAutofit fontScale="90000"/>
          </a:bodyPr>
          <a:lstStyle/>
          <a:p>
            <a:pPr algn="ctr"/>
            <a:r>
              <a:rPr lang="fr-FR" dirty="0"/>
              <a:t>Introduction &amp; Cadre théorique</a:t>
            </a:r>
            <a:br>
              <a:rPr lang="fr-FR" dirty="0"/>
            </a:br>
            <a:r>
              <a:rPr lang="fr-FR" dirty="0"/>
              <a:t>Pédagogie visible et invisible </a:t>
            </a:r>
          </a:p>
        </p:txBody>
      </p:sp>
      <p:sp>
        <p:nvSpPr>
          <p:cNvPr id="3" name="Espace réservé du contenu 2"/>
          <p:cNvSpPr>
            <a:spLocks noGrp="1"/>
          </p:cNvSpPr>
          <p:nvPr>
            <p:ph idx="1"/>
          </p:nvPr>
        </p:nvSpPr>
        <p:spPr>
          <a:xfrm>
            <a:off x="1143000" y="1701209"/>
            <a:ext cx="9872871" cy="4394791"/>
          </a:xfrm>
        </p:spPr>
        <p:txBody>
          <a:bodyPr>
            <a:normAutofit/>
          </a:bodyPr>
          <a:lstStyle/>
          <a:p>
            <a:pPr algn="just">
              <a:buFont typeface="Arial" panose="020B0604020202020204" pitchFamily="34" charset="0"/>
              <a:buChar char="•"/>
            </a:pPr>
            <a:endParaRPr lang="fr-FR" b="1" dirty="0"/>
          </a:p>
          <a:p>
            <a:pPr algn="just">
              <a:buFont typeface="Arial" panose="020B0604020202020204" pitchFamily="34" charset="0"/>
              <a:buChar char="•"/>
            </a:pPr>
            <a:r>
              <a:rPr lang="fr-FR" b="1" dirty="0">
                <a:solidFill>
                  <a:schemeClr val="tx1"/>
                </a:solidFill>
              </a:rPr>
              <a:t>Bernstein : </a:t>
            </a:r>
            <a:r>
              <a:rPr lang="fr-FR" dirty="0">
                <a:solidFill>
                  <a:schemeClr val="tx1"/>
                </a:solidFill>
              </a:rPr>
              <a:t>pédagogie invisible </a:t>
            </a:r>
            <a:r>
              <a:rPr lang="fr-FR" i="1" dirty="0">
                <a:solidFill>
                  <a:schemeClr val="tx1"/>
                </a:solidFill>
              </a:rPr>
              <a:t>vs</a:t>
            </a:r>
            <a:r>
              <a:rPr lang="fr-FR" dirty="0">
                <a:solidFill>
                  <a:schemeClr val="tx1"/>
                </a:solidFill>
              </a:rPr>
              <a:t> pédagogie invisible</a:t>
            </a:r>
          </a:p>
          <a:p>
            <a:pPr marL="45720" lvl="1" indent="0" algn="just">
              <a:spcBef>
                <a:spcPts val="1400"/>
              </a:spcBef>
              <a:spcAft>
                <a:spcPts val="0"/>
              </a:spcAft>
              <a:buNone/>
            </a:pPr>
            <a:r>
              <a:rPr lang="fr-FR" i="1" dirty="0">
                <a:solidFill>
                  <a:schemeClr val="tx1"/>
                </a:solidFill>
                <a:latin typeface="Times New Roman" panose="02020603050405020304" pitchFamily="18" charset="0"/>
                <a:ea typeface="Calibri" panose="020F0502020204030204" pitchFamily="34" charset="0"/>
              </a:rPr>
              <a:t>En général, avec un cadrage fort, nous trouverons une </a:t>
            </a:r>
            <a:r>
              <a:rPr lang="fr-FR" b="1" i="1" dirty="0">
                <a:solidFill>
                  <a:schemeClr val="tx1"/>
                </a:solidFill>
                <a:latin typeface="Times New Roman" panose="02020603050405020304" pitchFamily="18" charset="0"/>
                <a:ea typeface="Calibri" panose="020F0502020204030204" pitchFamily="34" charset="0"/>
              </a:rPr>
              <a:t>pratique pédagogique visible</a:t>
            </a:r>
            <a:r>
              <a:rPr lang="fr-FR" i="1" dirty="0">
                <a:solidFill>
                  <a:schemeClr val="tx1"/>
                </a:solidFill>
                <a:latin typeface="Times New Roman" panose="02020603050405020304" pitchFamily="18" charset="0"/>
                <a:ea typeface="Calibri" panose="020F0502020204030204" pitchFamily="34" charset="0"/>
              </a:rPr>
              <a:t>. Ici, les règles de discours instructeur et du discours régulateur sont explicites. Avec un cadrage faible, nous aurons probablement une </a:t>
            </a:r>
            <a:r>
              <a:rPr lang="fr-FR" b="1" i="1" dirty="0">
                <a:solidFill>
                  <a:schemeClr val="tx1"/>
                </a:solidFill>
                <a:latin typeface="Times New Roman" panose="02020603050405020304" pitchFamily="18" charset="0"/>
                <a:ea typeface="Calibri" panose="020F0502020204030204" pitchFamily="34" charset="0"/>
              </a:rPr>
              <a:t>pratique pédagogique invisible</a:t>
            </a:r>
            <a:r>
              <a:rPr lang="fr-FR" i="1" dirty="0">
                <a:solidFill>
                  <a:schemeClr val="tx1"/>
                </a:solidFill>
                <a:latin typeface="Times New Roman" panose="02020603050405020304" pitchFamily="18" charset="0"/>
                <a:ea typeface="Calibri" panose="020F0502020204030204" pitchFamily="34" charset="0"/>
              </a:rPr>
              <a:t>. Ici, les règles du discours instructeur et du discours régulateur sont implicites </a:t>
            </a:r>
            <a:r>
              <a:rPr lang="fr-FR" dirty="0">
                <a:solidFill>
                  <a:schemeClr val="tx1"/>
                </a:solidFill>
                <a:latin typeface="Times New Roman" panose="02020603050405020304" pitchFamily="18" charset="0"/>
                <a:ea typeface="Calibri" panose="020F0502020204030204" pitchFamily="34" charset="0"/>
              </a:rPr>
              <a:t>(Bernstein, 2007 : 40)</a:t>
            </a:r>
            <a:endParaRPr lang="fr-FR" dirty="0">
              <a:solidFill>
                <a:schemeClr val="tx1"/>
              </a:solidFill>
            </a:endParaRPr>
          </a:p>
          <a:p>
            <a:r>
              <a:rPr lang="fr-FR" b="1" dirty="0" err="1">
                <a:solidFill>
                  <a:schemeClr val="tx1"/>
                </a:solidFill>
              </a:rPr>
              <a:t>Kakpo</a:t>
            </a:r>
            <a:r>
              <a:rPr lang="fr-FR" dirty="0">
                <a:solidFill>
                  <a:schemeClr val="tx1"/>
                </a:solidFill>
              </a:rPr>
              <a:t>, </a:t>
            </a:r>
            <a:r>
              <a:rPr lang="fr-FR" b="1" dirty="0" err="1">
                <a:solidFill>
                  <a:schemeClr val="tx1"/>
                </a:solidFill>
              </a:rPr>
              <a:t>Netter</a:t>
            </a:r>
            <a:r>
              <a:rPr lang="fr-FR" dirty="0">
                <a:solidFill>
                  <a:schemeClr val="tx1"/>
                </a:solidFill>
              </a:rPr>
              <a:t> :  « pédagogie invisible » explique la différence d’efficacité du travail à la maison</a:t>
            </a:r>
          </a:p>
          <a:p>
            <a:endParaRPr lang="fr-FR" dirty="0"/>
          </a:p>
        </p:txBody>
      </p:sp>
    </p:spTree>
    <p:extLst>
      <p:ext uri="{BB962C8B-B14F-4D97-AF65-F5344CB8AC3E}">
        <p14:creationId xmlns:p14="http://schemas.microsoft.com/office/powerpoint/2010/main" val="2578362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425302"/>
            <a:ext cx="9875520" cy="1041991"/>
          </a:xfrm>
        </p:spPr>
        <p:txBody>
          <a:bodyPr>
            <a:normAutofit fontScale="90000"/>
          </a:bodyPr>
          <a:lstStyle/>
          <a:p>
            <a:pPr algn="ctr"/>
            <a:r>
              <a:rPr lang="fr-FR" dirty="0"/>
              <a:t>Introduction &amp; Cadre théorique</a:t>
            </a:r>
            <a:br>
              <a:rPr lang="fr-FR" dirty="0"/>
            </a:br>
            <a:r>
              <a:rPr lang="fr-FR" dirty="0"/>
              <a:t>Les attentes implicites  de l’école</a:t>
            </a:r>
          </a:p>
        </p:txBody>
      </p:sp>
      <p:sp>
        <p:nvSpPr>
          <p:cNvPr id="3" name="Espace réservé du contenu 2"/>
          <p:cNvSpPr>
            <a:spLocks noGrp="1"/>
          </p:cNvSpPr>
          <p:nvPr>
            <p:ph idx="1"/>
          </p:nvPr>
        </p:nvSpPr>
        <p:spPr>
          <a:xfrm>
            <a:off x="1143000" y="1645921"/>
            <a:ext cx="10223695" cy="4329578"/>
          </a:xfrm>
        </p:spPr>
        <p:txBody>
          <a:bodyPr>
            <a:noAutofit/>
          </a:bodyPr>
          <a:lstStyle/>
          <a:p>
            <a:pPr algn="just"/>
            <a:endParaRPr lang="fr-FR" sz="1700" dirty="0"/>
          </a:p>
          <a:p>
            <a:pPr algn="just"/>
            <a:r>
              <a:rPr lang="fr-FR" sz="1700" dirty="0">
                <a:solidFill>
                  <a:schemeClr val="tx1"/>
                </a:solidFill>
              </a:rPr>
              <a:t>Travaux de </a:t>
            </a:r>
            <a:r>
              <a:rPr lang="fr-FR" sz="1700" b="1" dirty="0">
                <a:solidFill>
                  <a:schemeClr val="tx1"/>
                </a:solidFill>
              </a:rPr>
              <a:t>Bernstein</a:t>
            </a:r>
            <a:r>
              <a:rPr lang="fr-FR" sz="1700" dirty="0">
                <a:solidFill>
                  <a:schemeClr val="tx1"/>
                </a:solidFill>
              </a:rPr>
              <a:t>, </a:t>
            </a:r>
            <a:r>
              <a:rPr lang="fr-FR" sz="1700" b="1" dirty="0">
                <a:solidFill>
                  <a:schemeClr val="tx1"/>
                </a:solidFill>
              </a:rPr>
              <a:t>Bourdieu</a:t>
            </a:r>
            <a:r>
              <a:rPr lang="fr-FR" sz="1700" dirty="0">
                <a:solidFill>
                  <a:schemeClr val="tx1"/>
                </a:solidFill>
              </a:rPr>
              <a:t>, et maintenant </a:t>
            </a:r>
            <a:r>
              <a:rPr lang="fr-FR" sz="1700" b="1" dirty="0" err="1">
                <a:solidFill>
                  <a:schemeClr val="tx1"/>
                </a:solidFill>
              </a:rPr>
              <a:t>Bonnéry</a:t>
            </a:r>
            <a:r>
              <a:rPr lang="fr-FR" sz="1700" dirty="0">
                <a:solidFill>
                  <a:schemeClr val="tx1"/>
                </a:solidFill>
              </a:rPr>
              <a:t> ou </a:t>
            </a:r>
            <a:r>
              <a:rPr lang="fr-FR" sz="1700" b="1" dirty="0" err="1">
                <a:solidFill>
                  <a:schemeClr val="tx1"/>
                </a:solidFill>
              </a:rPr>
              <a:t>Lahire</a:t>
            </a:r>
            <a:r>
              <a:rPr lang="fr-FR" sz="1700" dirty="0">
                <a:solidFill>
                  <a:schemeClr val="tx1"/>
                </a:solidFill>
              </a:rPr>
              <a:t> </a:t>
            </a:r>
          </a:p>
          <a:p>
            <a:pPr algn="just"/>
            <a:r>
              <a:rPr lang="fr-FR" sz="1700" dirty="0">
                <a:solidFill>
                  <a:schemeClr val="tx1"/>
                </a:solidFill>
              </a:rPr>
              <a:t>L’école diffuse des savoirs savants ou culturels « légitimes »</a:t>
            </a:r>
          </a:p>
          <a:p>
            <a:pPr marL="45720" indent="0" algn="just">
              <a:buNone/>
            </a:pPr>
            <a:r>
              <a:rPr lang="fr-FR" sz="1700" b="1" dirty="0">
                <a:solidFill>
                  <a:schemeClr val="tx1"/>
                </a:solidFill>
              </a:rPr>
              <a:t>Or</a:t>
            </a:r>
            <a:r>
              <a:rPr lang="fr-FR" sz="1700" dirty="0">
                <a:solidFill>
                  <a:schemeClr val="tx1"/>
                </a:solidFill>
              </a:rPr>
              <a:t>, tous les élèves ne sont pas également disposés et préparés à adopter ce </a:t>
            </a:r>
            <a:r>
              <a:rPr lang="fr-FR" sz="1700" b="1" dirty="0">
                <a:solidFill>
                  <a:schemeClr val="tx1"/>
                </a:solidFill>
              </a:rPr>
              <a:t>rapport au savoir</a:t>
            </a:r>
            <a:r>
              <a:rPr lang="fr-FR" sz="1700" dirty="0">
                <a:solidFill>
                  <a:schemeClr val="tx1"/>
                </a:solidFill>
              </a:rPr>
              <a:t>.</a:t>
            </a:r>
          </a:p>
          <a:p>
            <a:pPr algn="just">
              <a:buFont typeface="Arial" panose="020B0604020202020204" pitchFamily="34" charset="0"/>
              <a:buChar char="•"/>
            </a:pPr>
            <a:r>
              <a:rPr lang="fr-FR" sz="1700" dirty="0">
                <a:solidFill>
                  <a:schemeClr val="tx1"/>
                </a:solidFill>
              </a:rPr>
              <a:t>L’entrée dans les savoirs de référence nécessite de développer un rapport réflexif au savoir et au langage et de reconnaître qu’il existe une hiérarchie entre les différents types de savoirs et de discours.</a:t>
            </a:r>
          </a:p>
          <a:p>
            <a:pPr marL="45720" indent="0" algn="just">
              <a:buNone/>
            </a:pPr>
            <a:r>
              <a:rPr lang="fr-FR" sz="1700" b="1" dirty="0">
                <a:solidFill>
                  <a:schemeClr val="tx1"/>
                </a:solidFill>
              </a:rPr>
              <a:t>Or</a:t>
            </a:r>
            <a:r>
              <a:rPr lang="fr-FR" sz="1700" dirty="0">
                <a:solidFill>
                  <a:schemeClr val="tx1"/>
                </a:solidFill>
              </a:rPr>
              <a:t>, en accordant trop d’importance à l’expression, à l’expérience, à la spontanéité des élèves, ces manières de faire ne permettent à tous les élèves –càd ceux qui sont les moins connivents avec le milieu scolaire-de réaliser la rupture épistémologique nécessaire à l’entrée dans les </a:t>
            </a:r>
            <a:r>
              <a:rPr lang="fr-FR" sz="1700">
                <a:solidFill>
                  <a:schemeClr val="tx1"/>
                </a:solidFill>
              </a:rPr>
              <a:t>apprentissages savants.</a:t>
            </a:r>
            <a:endParaRPr lang="fr-FR" sz="1700" dirty="0">
              <a:solidFill>
                <a:schemeClr val="tx1"/>
              </a:solidFill>
            </a:endParaRPr>
          </a:p>
        </p:txBody>
      </p:sp>
    </p:spTree>
    <p:extLst>
      <p:ext uri="{BB962C8B-B14F-4D97-AF65-F5344CB8AC3E}">
        <p14:creationId xmlns:p14="http://schemas.microsoft.com/office/powerpoint/2010/main" val="53896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Question de recherche &amp; hypothèse: </a:t>
            </a:r>
          </a:p>
        </p:txBody>
      </p:sp>
      <p:sp>
        <p:nvSpPr>
          <p:cNvPr id="3" name="Espace réservé du contenu 2"/>
          <p:cNvSpPr>
            <a:spLocks noGrp="1"/>
          </p:cNvSpPr>
          <p:nvPr>
            <p:ph idx="1"/>
          </p:nvPr>
        </p:nvSpPr>
        <p:spPr/>
        <p:txBody>
          <a:bodyPr>
            <a:normAutofit/>
          </a:bodyPr>
          <a:lstStyle/>
          <a:p>
            <a:r>
              <a:rPr lang="fr-FR" b="1" dirty="0">
                <a:solidFill>
                  <a:schemeClr val="tx1"/>
                </a:solidFill>
              </a:rPr>
              <a:t>Question de recherche </a:t>
            </a:r>
            <a:r>
              <a:rPr lang="fr-FR" dirty="0">
                <a:solidFill>
                  <a:schemeClr val="tx1"/>
                </a:solidFill>
              </a:rPr>
              <a:t>: le confinement a conduit les enseignants à confier aux parents le soin de mener à bien les apprentissages. Dans quelles mesures ce transfert de responsabilité, de tâche … s’est-il fait ? Dans quelles mesures s’est-il accompagné d’un transfert de compétences ? Est-ce que la pédagogie à destination des enfants a été plus « visible » ? </a:t>
            </a:r>
          </a:p>
          <a:p>
            <a:r>
              <a:rPr lang="fr-FR" b="1" dirty="0">
                <a:solidFill>
                  <a:schemeClr val="tx1"/>
                </a:solidFill>
              </a:rPr>
              <a:t>Hypothèse</a:t>
            </a:r>
            <a:r>
              <a:rPr lang="fr-FR" dirty="0">
                <a:solidFill>
                  <a:schemeClr val="tx1"/>
                </a:solidFill>
              </a:rPr>
              <a:t> : En interrogeant les enseignants d’un côté et les parents de l’autre, nous supposons que nous pourrons observer « la mèche », telle qu’elle est formulée par les enseignants, et telle qu’elle est reçue par les parents, avec des décalages éventuels entre les attentes de l’école/des enseignants et les interventions parentales.</a:t>
            </a:r>
          </a:p>
        </p:txBody>
      </p:sp>
    </p:spTree>
    <p:extLst>
      <p:ext uri="{BB962C8B-B14F-4D97-AF65-F5344CB8AC3E}">
        <p14:creationId xmlns:p14="http://schemas.microsoft.com/office/powerpoint/2010/main" val="209947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699655"/>
          </a:xfrm>
        </p:spPr>
        <p:txBody>
          <a:bodyPr>
            <a:normAutofit/>
          </a:bodyPr>
          <a:lstStyle/>
          <a:p>
            <a:r>
              <a:rPr lang="fr-FR" dirty="0"/>
              <a:t>Méthodologie (1) </a:t>
            </a:r>
          </a:p>
        </p:txBody>
      </p:sp>
      <p:sp>
        <p:nvSpPr>
          <p:cNvPr id="3" name="Espace réservé du contenu 2"/>
          <p:cNvSpPr>
            <a:spLocks noGrp="1"/>
          </p:cNvSpPr>
          <p:nvPr>
            <p:ph idx="1"/>
          </p:nvPr>
        </p:nvSpPr>
        <p:spPr>
          <a:xfrm>
            <a:off x="1143000" y="1496291"/>
            <a:ext cx="9872871" cy="4599709"/>
          </a:xfrm>
        </p:spPr>
        <p:txBody>
          <a:bodyPr>
            <a:normAutofit/>
          </a:bodyPr>
          <a:lstStyle/>
          <a:p>
            <a:pPr algn="just"/>
            <a:r>
              <a:rPr lang="fr-FR" b="1" dirty="0">
                <a:solidFill>
                  <a:schemeClr val="tx1"/>
                </a:solidFill>
              </a:rPr>
              <a:t>Choix des CP </a:t>
            </a:r>
            <a:r>
              <a:rPr lang="fr-FR" dirty="0">
                <a:solidFill>
                  <a:schemeClr val="tx1"/>
                </a:solidFill>
              </a:rPr>
              <a:t>« captifs » de l’aide parentale, </a:t>
            </a:r>
          </a:p>
          <a:p>
            <a:pPr algn="just"/>
            <a:r>
              <a:rPr lang="fr-FR" b="1" dirty="0">
                <a:solidFill>
                  <a:schemeClr val="tx1"/>
                </a:solidFill>
              </a:rPr>
              <a:t>Choix d’un domaine d’apprentissage </a:t>
            </a:r>
            <a:r>
              <a:rPr lang="fr-FR" dirty="0">
                <a:solidFill>
                  <a:schemeClr val="tx1"/>
                </a:solidFill>
              </a:rPr>
              <a:t>(la lecture) dont nous étions sures qu’il avait été traité pendant le confinement par tous nos informateurs </a:t>
            </a:r>
          </a:p>
          <a:p>
            <a:pPr algn="just"/>
            <a:r>
              <a:rPr lang="fr-FR" b="1" dirty="0">
                <a:solidFill>
                  <a:schemeClr val="tx1"/>
                </a:solidFill>
              </a:rPr>
              <a:t>Choix de la population </a:t>
            </a:r>
            <a:r>
              <a:rPr lang="fr-FR" dirty="0">
                <a:solidFill>
                  <a:schemeClr val="tx1"/>
                </a:solidFill>
              </a:rPr>
              <a:t>: 6 enseignants de CP de notre réseau (nécessité de travailler rapidement), provoque un biais : nos informateurs nous sont proches…</a:t>
            </a:r>
          </a:p>
          <a:p>
            <a:pPr algn="just"/>
            <a:r>
              <a:rPr lang="fr-FR" dirty="0">
                <a:solidFill>
                  <a:schemeClr val="tx1"/>
                </a:solidFill>
              </a:rPr>
              <a:t>Sur les </a:t>
            </a:r>
            <a:r>
              <a:rPr lang="fr-FR" b="1" dirty="0">
                <a:solidFill>
                  <a:schemeClr val="tx1"/>
                </a:solidFill>
              </a:rPr>
              <a:t>8 parents interviewés</a:t>
            </a:r>
            <a:r>
              <a:rPr lang="fr-FR" dirty="0">
                <a:solidFill>
                  <a:schemeClr val="tx1"/>
                </a:solidFill>
              </a:rPr>
              <a:t>,  2 parents (P6 et P7) ont été sélectionnés par les enseignants. Pour les autres parents, les enseignants ont fait une demande collective soit par mail soit par </a:t>
            </a:r>
            <a:r>
              <a:rPr lang="fr-FR" dirty="0" err="1">
                <a:solidFill>
                  <a:schemeClr val="tx1"/>
                </a:solidFill>
              </a:rPr>
              <a:t>Whatsapp</a:t>
            </a:r>
            <a:r>
              <a:rPr lang="fr-FR" dirty="0">
                <a:solidFill>
                  <a:schemeClr val="tx1"/>
                </a:solidFill>
              </a:rPr>
              <a:t> et les parents qui nous ont ensuite envoyé un message pour nous proposer des RDV téléphoniques pour l’entretien.</a:t>
            </a:r>
          </a:p>
          <a:p>
            <a:pPr lvl="1"/>
            <a:endParaRPr lang="fr-FR" dirty="0">
              <a:solidFill>
                <a:schemeClr val="tx1"/>
              </a:solidFill>
            </a:endParaRPr>
          </a:p>
          <a:p>
            <a:pPr marL="45720" indent="0">
              <a:buNone/>
            </a:pPr>
            <a:endParaRPr lang="fr-FR" dirty="0"/>
          </a:p>
        </p:txBody>
      </p:sp>
    </p:spTree>
    <p:extLst>
      <p:ext uri="{BB962C8B-B14F-4D97-AF65-F5344CB8AC3E}">
        <p14:creationId xmlns:p14="http://schemas.microsoft.com/office/powerpoint/2010/main" val="372443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99" y="609600"/>
            <a:ext cx="9912927" cy="730827"/>
          </a:xfrm>
        </p:spPr>
        <p:txBody>
          <a:bodyPr>
            <a:normAutofit/>
          </a:bodyPr>
          <a:lstStyle/>
          <a:p>
            <a:r>
              <a:rPr lang="fr-FR" sz="3200" dirty="0"/>
              <a:t>Population interrogée </a:t>
            </a: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238807186"/>
              </p:ext>
            </p:extLst>
          </p:nvPr>
        </p:nvGraphicFramePr>
        <p:xfrm>
          <a:off x="483175" y="1454728"/>
          <a:ext cx="11268942" cy="5077285"/>
        </p:xfrm>
        <a:graphic>
          <a:graphicData uri="http://schemas.openxmlformats.org/drawingml/2006/table">
            <a:tbl>
              <a:tblPr firstRow="1" bandRow="1">
                <a:tableStyleId>{5C22544A-7EE6-4342-B048-85BDC9FD1C3A}</a:tableStyleId>
              </a:tblPr>
              <a:tblGrid>
                <a:gridCol w="3632959">
                  <a:extLst>
                    <a:ext uri="{9D8B030D-6E8A-4147-A177-3AD203B41FA5}">
                      <a16:colId xmlns:a16="http://schemas.microsoft.com/office/drawing/2014/main" val="1920126524"/>
                    </a:ext>
                  </a:extLst>
                </a:gridCol>
                <a:gridCol w="2064061">
                  <a:extLst>
                    <a:ext uri="{9D8B030D-6E8A-4147-A177-3AD203B41FA5}">
                      <a16:colId xmlns:a16="http://schemas.microsoft.com/office/drawing/2014/main" val="1454690189"/>
                    </a:ext>
                  </a:extLst>
                </a:gridCol>
                <a:gridCol w="5571922">
                  <a:extLst>
                    <a:ext uri="{9D8B030D-6E8A-4147-A177-3AD203B41FA5}">
                      <a16:colId xmlns:a16="http://schemas.microsoft.com/office/drawing/2014/main" val="1318888069"/>
                    </a:ext>
                  </a:extLst>
                </a:gridCol>
              </a:tblGrid>
              <a:tr h="390605">
                <a:tc>
                  <a:txBody>
                    <a:bodyPr/>
                    <a:lstStyle/>
                    <a:p>
                      <a:r>
                        <a:rPr lang="fr-FR"/>
                        <a:t>Enseignantes </a:t>
                      </a:r>
                      <a:endParaRPr lang="fr-FR" dirty="0"/>
                    </a:p>
                  </a:txBody>
                  <a:tcPr/>
                </a:tc>
                <a:tc>
                  <a:txBody>
                    <a:bodyPr/>
                    <a:lstStyle/>
                    <a:p>
                      <a:r>
                        <a:rPr lang="fr-FR" dirty="0"/>
                        <a:t>Mères </a:t>
                      </a:r>
                    </a:p>
                  </a:txBody>
                  <a:tcPr/>
                </a:tc>
                <a:tc>
                  <a:txBody>
                    <a:bodyPr/>
                    <a:lstStyle/>
                    <a:p>
                      <a:r>
                        <a:rPr lang="fr-FR" dirty="0"/>
                        <a:t>Description des mères</a:t>
                      </a:r>
                    </a:p>
                  </a:txBody>
                  <a:tcPr/>
                </a:tc>
                <a:extLst>
                  <a:ext uri="{0D108BD9-81ED-4DB2-BD59-A6C34878D82A}">
                    <a16:rowId xmlns:a16="http://schemas.microsoft.com/office/drawing/2014/main" val="3468575620"/>
                  </a:ext>
                </a:extLst>
              </a:tr>
              <a:tr h="390605">
                <a:tc>
                  <a:txBody>
                    <a:bodyPr/>
                    <a:lstStyle/>
                    <a:p>
                      <a:r>
                        <a:rPr lang="fr-FR" dirty="0"/>
                        <a:t>1  Mme Lupin</a:t>
                      </a:r>
                    </a:p>
                  </a:txBody>
                  <a:tcPr/>
                </a:tc>
                <a:tc>
                  <a:txBody>
                    <a:bodyPr/>
                    <a:lstStyle/>
                    <a:p>
                      <a:r>
                        <a:rPr lang="fr-FR" dirty="0"/>
                        <a:t>2</a:t>
                      </a:r>
                    </a:p>
                  </a:txBody>
                  <a:tcPr/>
                </a:tc>
                <a:tc>
                  <a:txBody>
                    <a:bodyPr/>
                    <a:lstStyle/>
                    <a:p>
                      <a:r>
                        <a:rPr lang="fr-FR" dirty="0"/>
                        <a:t>Villiers</a:t>
                      </a:r>
                      <a:r>
                        <a:rPr lang="fr-FR" baseline="0" dirty="0"/>
                        <a:t> sur Marnes, milieu intermédiaire, femme au foyer</a:t>
                      </a:r>
                      <a:endParaRPr lang="fr-FR" dirty="0"/>
                    </a:p>
                  </a:txBody>
                  <a:tcPr/>
                </a:tc>
                <a:extLst>
                  <a:ext uri="{0D108BD9-81ED-4DB2-BD59-A6C34878D82A}">
                    <a16:rowId xmlns:a16="http://schemas.microsoft.com/office/drawing/2014/main" val="4027566196"/>
                  </a:ext>
                </a:extLst>
              </a:tr>
              <a:tr h="390605">
                <a:tc>
                  <a:txBody>
                    <a:bodyPr/>
                    <a:lstStyle/>
                    <a:p>
                      <a:r>
                        <a:rPr lang="fr-FR" dirty="0"/>
                        <a:t>2  Mme Vasseur</a:t>
                      </a:r>
                    </a:p>
                  </a:txBody>
                  <a:tcPr/>
                </a:tc>
                <a:tc>
                  <a:txBody>
                    <a:bodyPr/>
                    <a:lstStyle/>
                    <a:p>
                      <a:r>
                        <a:rPr lang="fr-FR" dirty="0"/>
                        <a:t>X</a:t>
                      </a:r>
                    </a:p>
                  </a:txBody>
                  <a:tcPr/>
                </a:tc>
                <a:tc>
                  <a:txBody>
                    <a:bodyPr/>
                    <a:lstStyle/>
                    <a:p>
                      <a:endParaRPr lang="fr-FR"/>
                    </a:p>
                  </a:txBody>
                  <a:tcPr/>
                </a:tc>
                <a:extLst>
                  <a:ext uri="{0D108BD9-81ED-4DB2-BD59-A6C34878D82A}">
                    <a16:rowId xmlns:a16="http://schemas.microsoft.com/office/drawing/2014/main" val="2175863085"/>
                  </a:ext>
                </a:extLst>
              </a:tr>
              <a:tr h="390605">
                <a:tc>
                  <a:txBody>
                    <a:bodyPr/>
                    <a:lstStyle/>
                    <a:p>
                      <a:r>
                        <a:rPr lang="fr-FR" dirty="0"/>
                        <a:t>3 (hétérogène) Francine</a:t>
                      </a:r>
                    </a:p>
                  </a:txBody>
                  <a:tcPr/>
                </a:tc>
                <a:tc>
                  <a:txBody>
                    <a:bodyPr/>
                    <a:lstStyle/>
                    <a:p>
                      <a:r>
                        <a:rPr lang="fr-FR" dirty="0"/>
                        <a:t>X</a:t>
                      </a:r>
                    </a:p>
                  </a:txBody>
                  <a:tcPr/>
                </a:tc>
                <a:tc>
                  <a:txBody>
                    <a:bodyPr/>
                    <a:lstStyle/>
                    <a:p>
                      <a:endParaRPr lang="fr-FR"/>
                    </a:p>
                  </a:txBody>
                  <a:tcPr/>
                </a:tc>
                <a:extLst>
                  <a:ext uri="{0D108BD9-81ED-4DB2-BD59-A6C34878D82A}">
                    <a16:rowId xmlns:a16="http://schemas.microsoft.com/office/drawing/2014/main" val="4061059541"/>
                  </a:ext>
                </a:extLst>
              </a:tr>
              <a:tr h="385254">
                <a:tc rowSpan="2">
                  <a:txBody>
                    <a:bodyPr/>
                    <a:lstStyle/>
                    <a:p>
                      <a:r>
                        <a:rPr lang="fr-FR" dirty="0"/>
                        <a:t>4 (favorisé) Constance</a:t>
                      </a:r>
                    </a:p>
                    <a:p>
                      <a:r>
                        <a:rPr lang="fr-FR" dirty="0"/>
                        <a:t>A</a:t>
                      </a:r>
                      <a:r>
                        <a:rPr lang="fr-FR" baseline="0" dirty="0"/>
                        <a:t> contacté les répondants</a:t>
                      </a:r>
                      <a:endParaRPr lang="fr-FR" dirty="0"/>
                    </a:p>
                  </a:txBody>
                  <a:tcPr/>
                </a:tc>
                <a:tc>
                  <a:txBody>
                    <a:bodyPr/>
                    <a:lstStyle/>
                    <a:p>
                      <a:r>
                        <a:rPr lang="fr-FR" dirty="0"/>
                        <a:t>6 </a:t>
                      </a:r>
                    </a:p>
                  </a:txBody>
                  <a:tcPr/>
                </a:tc>
                <a:tc>
                  <a:txBody>
                    <a:bodyPr/>
                    <a:lstStyle/>
                    <a:p>
                      <a:r>
                        <a:rPr lang="fr-FR" dirty="0"/>
                        <a:t>Sœur éditrice, grand-père écrivain</a:t>
                      </a:r>
                    </a:p>
                  </a:txBody>
                  <a:tcPr/>
                </a:tc>
                <a:extLst>
                  <a:ext uri="{0D108BD9-81ED-4DB2-BD59-A6C34878D82A}">
                    <a16:rowId xmlns:a16="http://schemas.microsoft.com/office/drawing/2014/main" val="809140413"/>
                  </a:ext>
                </a:extLst>
              </a:tr>
              <a:tr h="385254">
                <a:tc vMerge="1">
                  <a:txBody>
                    <a:bodyPr/>
                    <a:lstStyle/>
                    <a:p>
                      <a:endParaRPr lang="fr-FR"/>
                    </a:p>
                  </a:txBody>
                  <a:tcPr/>
                </a:tc>
                <a:tc>
                  <a:txBody>
                    <a:bodyPr/>
                    <a:lstStyle/>
                    <a:p>
                      <a:r>
                        <a:rPr lang="fr-FR" dirty="0"/>
                        <a:t>7</a:t>
                      </a:r>
                    </a:p>
                  </a:txBody>
                  <a:tcPr/>
                </a:tc>
                <a:tc>
                  <a:txBody>
                    <a:bodyPr/>
                    <a:lstStyle/>
                    <a:p>
                      <a:r>
                        <a:rPr lang="fr-FR" dirty="0"/>
                        <a:t>3 enfants, en télétravail</a:t>
                      </a:r>
                      <a:r>
                        <a:rPr lang="fr-FR" baseline="0" dirty="0"/>
                        <a:t> pendant le confinement</a:t>
                      </a:r>
                      <a:endParaRPr lang="fr-FR" dirty="0"/>
                    </a:p>
                  </a:txBody>
                  <a:tcPr/>
                </a:tc>
                <a:extLst>
                  <a:ext uri="{0D108BD9-81ED-4DB2-BD59-A6C34878D82A}">
                    <a16:rowId xmlns:a16="http://schemas.microsoft.com/office/drawing/2014/main" val="1797679492"/>
                  </a:ext>
                </a:extLst>
              </a:tr>
              <a:tr h="385254">
                <a:tc rowSpan="3">
                  <a:txBody>
                    <a:bodyPr/>
                    <a:lstStyle/>
                    <a:p>
                      <a:r>
                        <a:rPr lang="fr-FR" dirty="0"/>
                        <a:t>5 Maud 18</a:t>
                      </a:r>
                      <a:r>
                        <a:rPr lang="fr-FR" baseline="30000" dirty="0"/>
                        <a:t>e</a:t>
                      </a:r>
                      <a:r>
                        <a:rPr lang="fr-FR" dirty="0"/>
                        <a:t> Paris</a:t>
                      </a:r>
                    </a:p>
                    <a:p>
                      <a:r>
                        <a:rPr lang="fr-FR" dirty="0"/>
                        <a:t>A</a:t>
                      </a:r>
                      <a:r>
                        <a:rPr lang="fr-FR" baseline="0" dirty="0"/>
                        <a:t> contacté les répondants</a:t>
                      </a:r>
                      <a:endParaRPr lang="fr-FR" dirty="0"/>
                    </a:p>
                  </a:txBody>
                  <a:tcPr/>
                </a:tc>
                <a:tc>
                  <a:txBody>
                    <a:bodyPr/>
                    <a:lstStyle/>
                    <a:p>
                      <a:r>
                        <a:rPr lang="fr-FR" dirty="0"/>
                        <a:t>3 </a:t>
                      </a:r>
                    </a:p>
                  </a:txBody>
                  <a:tcPr/>
                </a:tc>
                <a:tc>
                  <a:txBody>
                    <a:bodyPr/>
                    <a:lstStyle/>
                    <a:p>
                      <a:r>
                        <a:rPr lang="fr-FR" dirty="0"/>
                        <a:t>Travaille, 2 enfants</a:t>
                      </a:r>
                    </a:p>
                  </a:txBody>
                  <a:tcPr/>
                </a:tc>
                <a:extLst>
                  <a:ext uri="{0D108BD9-81ED-4DB2-BD59-A6C34878D82A}">
                    <a16:rowId xmlns:a16="http://schemas.microsoft.com/office/drawing/2014/main" val="920280230"/>
                  </a:ext>
                </a:extLst>
              </a:tr>
              <a:tr h="866313">
                <a:tc vMerge="1">
                  <a:txBody>
                    <a:bodyPr/>
                    <a:lstStyle/>
                    <a:p>
                      <a:endParaRPr lang="fr-FR"/>
                    </a:p>
                  </a:txBody>
                  <a:tcPr/>
                </a:tc>
                <a:tc>
                  <a:txBody>
                    <a:bodyPr/>
                    <a:lstStyle/>
                    <a:p>
                      <a:r>
                        <a:rPr lang="fr-FR" dirty="0"/>
                        <a:t>4</a:t>
                      </a:r>
                    </a:p>
                  </a:txBody>
                  <a:tcPr/>
                </a:tc>
                <a:tc>
                  <a:txBody>
                    <a:bodyPr/>
                    <a:lstStyle/>
                    <a:p>
                      <a:r>
                        <a:rPr lang="fr-FR" dirty="0"/>
                        <a:t>Mère au foyer, enfant avec un trouble autistique, cherche sur internet comment faire pour apprendre à lire à son enfants</a:t>
                      </a:r>
                    </a:p>
                  </a:txBody>
                  <a:tcPr/>
                </a:tc>
                <a:extLst>
                  <a:ext uri="{0D108BD9-81ED-4DB2-BD59-A6C34878D82A}">
                    <a16:rowId xmlns:a16="http://schemas.microsoft.com/office/drawing/2014/main" val="517261255"/>
                  </a:ext>
                </a:extLst>
              </a:tr>
              <a:tr h="385254">
                <a:tc vMerge="1">
                  <a:txBody>
                    <a:bodyPr/>
                    <a:lstStyle/>
                    <a:p>
                      <a:endParaRPr lang="fr-FR"/>
                    </a:p>
                  </a:txBody>
                  <a:tcPr/>
                </a:tc>
                <a:tc>
                  <a:txBody>
                    <a:bodyPr/>
                    <a:lstStyle/>
                    <a:p>
                      <a:r>
                        <a:rPr lang="fr-FR" dirty="0"/>
                        <a:t>5</a:t>
                      </a:r>
                    </a:p>
                  </a:txBody>
                  <a:tcPr/>
                </a:tc>
                <a:tc>
                  <a:txBody>
                    <a:bodyPr/>
                    <a:lstStyle/>
                    <a:p>
                      <a:r>
                        <a:rPr lang="fr-FR" dirty="0"/>
                        <a:t>Habite dans</a:t>
                      </a:r>
                      <a:r>
                        <a:rPr lang="fr-FR" baseline="0" dirty="0"/>
                        <a:t> 20m2 dans Paris, deux enfants en bas âge. </a:t>
                      </a:r>
                      <a:endParaRPr lang="fr-FR" dirty="0"/>
                    </a:p>
                  </a:txBody>
                  <a:tcPr/>
                </a:tc>
                <a:extLst>
                  <a:ext uri="{0D108BD9-81ED-4DB2-BD59-A6C34878D82A}">
                    <a16:rowId xmlns:a16="http://schemas.microsoft.com/office/drawing/2014/main" val="1714361202"/>
                  </a:ext>
                </a:extLst>
              </a:tr>
              <a:tr h="674195">
                <a:tc rowSpan="2">
                  <a:txBody>
                    <a:bodyPr/>
                    <a:lstStyle/>
                    <a:p>
                      <a:r>
                        <a:rPr lang="fr-FR" dirty="0"/>
                        <a:t>6 </a:t>
                      </a:r>
                      <a:r>
                        <a:rPr lang="fr-FR" dirty="0" err="1"/>
                        <a:t>Vincianne</a:t>
                      </a:r>
                      <a:r>
                        <a:rPr lang="fr-FR" dirty="0"/>
                        <a:t>  (ZEP)</a:t>
                      </a:r>
                    </a:p>
                    <a:p>
                      <a:r>
                        <a:rPr lang="fr-FR" dirty="0"/>
                        <a:t>Classe à 12</a:t>
                      </a:r>
                    </a:p>
                    <a:p>
                      <a:r>
                        <a:rPr lang="fr-FR" dirty="0"/>
                        <a:t>N’a pas sélectionné les répondants</a:t>
                      </a:r>
                    </a:p>
                  </a:txBody>
                  <a:tcPr/>
                </a:tc>
                <a:tc>
                  <a:txBody>
                    <a:bodyPr/>
                    <a:lstStyle/>
                    <a:p>
                      <a:r>
                        <a:rPr lang="fr-FR" dirty="0"/>
                        <a:t>8</a:t>
                      </a:r>
                    </a:p>
                  </a:txBody>
                  <a:tcPr/>
                </a:tc>
                <a:tc>
                  <a:txBody>
                    <a:bodyPr/>
                    <a:lstStyle/>
                    <a:p>
                      <a:r>
                        <a:rPr lang="fr-FR" dirty="0"/>
                        <a:t>Parents universitaires / enfant qui</a:t>
                      </a:r>
                      <a:r>
                        <a:rPr lang="fr-FR" baseline="0" dirty="0"/>
                        <a:t> ne savait pas lire début CP</a:t>
                      </a:r>
                      <a:endParaRPr lang="fr-FR" dirty="0"/>
                    </a:p>
                  </a:txBody>
                  <a:tcPr/>
                </a:tc>
                <a:extLst>
                  <a:ext uri="{0D108BD9-81ED-4DB2-BD59-A6C34878D82A}">
                    <a16:rowId xmlns:a16="http://schemas.microsoft.com/office/drawing/2014/main" val="3752424544"/>
                  </a:ext>
                </a:extLst>
              </a:tr>
              <a:tr h="385254">
                <a:tc vMerge="1">
                  <a:txBody>
                    <a:bodyPr/>
                    <a:lstStyle/>
                    <a:p>
                      <a:endParaRPr lang="fr-FR"/>
                    </a:p>
                  </a:txBody>
                  <a:tcPr/>
                </a:tc>
                <a:tc>
                  <a:txBody>
                    <a:bodyPr/>
                    <a:lstStyle/>
                    <a:p>
                      <a:r>
                        <a:rPr lang="fr-FR" dirty="0"/>
                        <a:t>9</a:t>
                      </a:r>
                    </a:p>
                  </a:txBody>
                  <a:tcPr/>
                </a:tc>
                <a:tc>
                  <a:txBody>
                    <a:bodyPr/>
                    <a:lstStyle/>
                    <a:p>
                      <a:r>
                        <a:rPr lang="fr-FR" dirty="0"/>
                        <a:t>Télétravail</a:t>
                      </a:r>
                      <a:r>
                        <a:rPr lang="fr-FR" baseline="0" dirty="0"/>
                        <a:t> intensif / enfant savait lire au début du CP</a:t>
                      </a:r>
                      <a:endParaRPr lang="fr-FR" dirty="0"/>
                    </a:p>
                  </a:txBody>
                  <a:tcPr/>
                </a:tc>
                <a:extLst>
                  <a:ext uri="{0D108BD9-81ED-4DB2-BD59-A6C34878D82A}">
                    <a16:rowId xmlns:a16="http://schemas.microsoft.com/office/drawing/2014/main" val="1151720309"/>
                  </a:ext>
                </a:extLst>
              </a:tr>
            </a:tbl>
          </a:graphicData>
        </a:graphic>
      </p:graphicFrame>
    </p:spTree>
    <p:extLst>
      <p:ext uri="{BB962C8B-B14F-4D97-AF65-F5344CB8AC3E}">
        <p14:creationId xmlns:p14="http://schemas.microsoft.com/office/powerpoint/2010/main" val="158063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Méthodologie (2)</a:t>
            </a:r>
          </a:p>
        </p:txBody>
      </p:sp>
      <p:sp>
        <p:nvSpPr>
          <p:cNvPr id="3" name="Espace réservé du contenu 2"/>
          <p:cNvSpPr>
            <a:spLocks noGrp="1"/>
          </p:cNvSpPr>
          <p:nvPr>
            <p:ph idx="1"/>
          </p:nvPr>
        </p:nvSpPr>
        <p:spPr/>
        <p:txBody>
          <a:bodyPr/>
          <a:lstStyle/>
          <a:p>
            <a:pPr lvl="0">
              <a:buFont typeface="Arial" panose="020B0604020202020204" pitchFamily="34" charset="0"/>
              <a:buChar char="•"/>
            </a:pPr>
            <a:r>
              <a:rPr lang="fr-FR" sz="2000" dirty="0">
                <a:solidFill>
                  <a:schemeClr val="tx1"/>
                </a:solidFill>
              </a:rPr>
              <a:t>Construction de deux </a:t>
            </a:r>
            <a:r>
              <a:rPr lang="fr-FR" sz="2000" b="1" dirty="0">
                <a:solidFill>
                  <a:schemeClr val="tx1"/>
                </a:solidFill>
              </a:rPr>
              <a:t>guides d’entretiens </a:t>
            </a:r>
            <a:r>
              <a:rPr lang="fr-FR" sz="2000" dirty="0">
                <a:solidFill>
                  <a:schemeClr val="tx1"/>
                </a:solidFill>
              </a:rPr>
              <a:t>: enseignants et parents</a:t>
            </a:r>
          </a:p>
          <a:p>
            <a:pPr lvl="0">
              <a:buFont typeface="Arial" panose="020B0604020202020204" pitchFamily="34" charset="0"/>
              <a:buChar char="•"/>
            </a:pPr>
            <a:r>
              <a:rPr lang="fr-FR" sz="2000" dirty="0">
                <a:solidFill>
                  <a:schemeClr val="tx1"/>
                </a:solidFill>
              </a:rPr>
              <a:t>Recueil des supports confiés par les enseignants ou les parents</a:t>
            </a:r>
          </a:p>
          <a:p>
            <a:pPr lvl="0">
              <a:buFont typeface="Arial" panose="020B0604020202020204" pitchFamily="34" charset="0"/>
              <a:buChar char="•"/>
            </a:pPr>
            <a:r>
              <a:rPr lang="fr-FR" sz="2000" b="1" dirty="0">
                <a:solidFill>
                  <a:schemeClr val="tx1"/>
                </a:solidFill>
              </a:rPr>
              <a:t>Méthode de l’analyse </a:t>
            </a:r>
            <a:r>
              <a:rPr lang="fr-FR" sz="2000" dirty="0">
                <a:solidFill>
                  <a:schemeClr val="tx1"/>
                </a:solidFill>
              </a:rPr>
              <a:t>: analyse de contenu, catégories émergentes de deux lectures : les couples « enseignants/ parents » puis les groupes enseignants d’un côté et parents de l’autre. Les catégories qui ont émergés sont les suivantes : </a:t>
            </a:r>
          </a:p>
          <a:p>
            <a:pPr lvl="0">
              <a:buFont typeface="Arial" panose="020B0604020202020204" pitchFamily="34" charset="0"/>
              <a:buChar char="•"/>
            </a:pPr>
            <a:endParaRPr lang="fr-FR" sz="2000" dirty="0">
              <a:solidFill>
                <a:schemeClr val="tx1"/>
              </a:solidFill>
            </a:endParaRPr>
          </a:p>
          <a:p>
            <a:pPr lvl="1">
              <a:buFont typeface="Arial" panose="020B0604020202020204" pitchFamily="34" charset="0"/>
              <a:buChar char="•"/>
            </a:pPr>
            <a:r>
              <a:rPr lang="fr-FR" sz="1700" dirty="0">
                <a:solidFill>
                  <a:schemeClr val="tx1"/>
                </a:solidFill>
              </a:rPr>
              <a:t>Posture/ éthos  (</a:t>
            </a:r>
            <a:r>
              <a:rPr lang="fr-FR" sz="1700" dirty="0" err="1">
                <a:solidFill>
                  <a:schemeClr val="tx1"/>
                </a:solidFill>
              </a:rPr>
              <a:t>Maingueneau</a:t>
            </a:r>
            <a:r>
              <a:rPr lang="fr-FR" sz="1700" dirty="0">
                <a:solidFill>
                  <a:schemeClr val="tx1"/>
                </a:solidFill>
              </a:rPr>
              <a:t>, 1984)</a:t>
            </a:r>
          </a:p>
          <a:p>
            <a:pPr lvl="1">
              <a:buFont typeface="Arial" panose="020B0604020202020204" pitchFamily="34" charset="0"/>
              <a:buChar char="•"/>
            </a:pPr>
            <a:r>
              <a:rPr lang="fr-FR" sz="1700" dirty="0">
                <a:solidFill>
                  <a:schemeClr val="tx1"/>
                </a:solidFill>
              </a:rPr>
              <a:t>Enjeux d’apprentissage </a:t>
            </a:r>
          </a:p>
          <a:p>
            <a:pPr lvl="1">
              <a:buFont typeface="Arial" panose="020B0604020202020204" pitchFamily="34" charset="0"/>
              <a:buChar char="•"/>
            </a:pPr>
            <a:r>
              <a:rPr lang="fr-FR" sz="1700" dirty="0">
                <a:solidFill>
                  <a:schemeClr val="tx1"/>
                </a:solidFill>
              </a:rPr>
              <a:t>stratégie d’enseignement (cadrage, contenu, ajustement), </a:t>
            </a:r>
          </a:p>
          <a:p>
            <a:pPr lvl="1">
              <a:buFont typeface="Arial" panose="020B0604020202020204" pitchFamily="34" charset="0"/>
              <a:buChar char="•"/>
            </a:pPr>
            <a:r>
              <a:rPr lang="fr-FR" sz="1700" dirty="0">
                <a:solidFill>
                  <a:schemeClr val="tx1"/>
                </a:solidFill>
              </a:rPr>
              <a:t>usages des parents</a:t>
            </a:r>
          </a:p>
          <a:p>
            <a:pPr marL="45720" lvl="0" indent="0">
              <a:buClr>
                <a:srgbClr val="0F6FC6"/>
              </a:buClr>
              <a:buNone/>
            </a:pPr>
            <a:endParaRPr lang="fr-FR" sz="2000" dirty="0">
              <a:solidFill>
                <a:schemeClr val="tx1"/>
              </a:solidFill>
            </a:endParaRPr>
          </a:p>
          <a:p>
            <a:endParaRPr lang="fr-FR" dirty="0"/>
          </a:p>
        </p:txBody>
      </p:sp>
    </p:spTree>
    <p:extLst>
      <p:ext uri="{BB962C8B-B14F-4D97-AF65-F5344CB8AC3E}">
        <p14:creationId xmlns:p14="http://schemas.microsoft.com/office/powerpoint/2010/main" val="71082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solidFill>
                  <a:schemeClr val="accent1"/>
                </a:solidFill>
                <a:effectLst/>
              </a:rPr>
              <a:t>résultats</a:t>
            </a:r>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29333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873beb7-5857-4685-be1f-d57550cc96cc"/>
    <ds:schemaRef ds:uri="http://www.w3.org/XML/1998/namespace"/>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Base</Template>
  <TotalTime>0</TotalTime>
  <Words>4130</Words>
  <Application>Microsoft Office PowerPoint</Application>
  <PresentationFormat>Grand écran</PresentationFormat>
  <Paragraphs>246</Paragraphs>
  <Slides>26</Slides>
  <Notes>9</Notes>
  <HiddenSlides>1</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2</vt:i4>
      </vt:variant>
      <vt:variant>
        <vt:lpstr>Titres des diapositives</vt:lpstr>
      </vt:variant>
      <vt:variant>
        <vt:i4>26</vt:i4>
      </vt:variant>
    </vt:vector>
  </HeadingPairs>
  <TitlesOfParts>
    <vt:vector size="35" baseType="lpstr">
      <vt:lpstr>Arial</vt:lpstr>
      <vt:lpstr>Corbel</vt:lpstr>
      <vt:lpstr>Euphemia</vt:lpstr>
      <vt:lpstr>Freestyle Script</vt:lpstr>
      <vt:lpstr>Times New Roman</vt:lpstr>
      <vt:lpstr>Wingdings</vt:lpstr>
      <vt:lpstr>Base</vt:lpstr>
      <vt:lpstr>Acrobat Document</vt:lpstr>
      <vt:lpstr>Document</vt:lpstr>
      <vt:lpstr>La lecture en CP pendant  le confinement :  quelle visibilité pour  les enjeux d’apprentissage ?</vt:lpstr>
      <vt:lpstr>Présentation PowerPoint</vt:lpstr>
      <vt:lpstr>Introduction &amp; Cadre théorique Pédagogie visible et invisible </vt:lpstr>
      <vt:lpstr>Introduction &amp; Cadre théorique Les attentes implicites  de l’école</vt:lpstr>
      <vt:lpstr>Question de recherche &amp; hypothèse: </vt:lpstr>
      <vt:lpstr>Méthodologie (1) </vt:lpstr>
      <vt:lpstr>Population interrogée </vt:lpstr>
      <vt:lpstr>Méthodologie (2)</vt:lpstr>
      <vt:lpstr>résultats</vt:lpstr>
      <vt:lpstr>Résultats </vt:lpstr>
      <vt:lpstr>Cadrage imposé : les contraintes matérielles </vt:lpstr>
      <vt:lpstr>Cadrage implicite : la fonction de parent </vt:lpstr>
      <vt:lpstr>Présentation PowerPoint</vt:lpstr>
      <vt:lpstr>Cadrage explicite renforcé : discours régulateur omniprésent</vt:lpstr>
      <vt:lpstr>Appropriation du cadrage par les parents</vt:lpstr>
      <vt:lpstr>Un exemple  </vt:lpstr>
      <vt:lpstr>Les contenus : adaptation du support, adaptation des consignes, adaptation de la démarche</vt:lpstr>
      <vt:lpstr>Une pédagogie visible pendant le confinement ?</vt:lpstr>
      <vt:lpstr>Sur qui s’ajustent les contenus ?</vt:lpstr>
      <vt:lpstr>Des contenus dévoilés</vt:lpstr>
      <vt:lpstr>Sur quoi portent les malentendus entre les conceptions des parents et les réquisits des apprentissages</vt:lpstr>
      <vt:lpstr>Un exemple </vt:lpstr>
      <vt:lpstr>Conclusion </vt:lpstr>
      <vt:lpstr>Annexe 1 : guide d’entretien parents</vt:lpstr>
      <vt:lpstr>Annexe 2 : guide d’entretien enseignants</vt:lpstr>
      <vt:lpstr>Bibliographie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2021-09-14T10:39:21Z</dcterms:created>
  <dcterms:modified xsi:type="dcterms:W3CDTF">2021-12-03T16:16:59Z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